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
  </p:notesMasterIdLst>
  <p:sldIdLst>
    <p:sldId id="262" r:id="rId5"/>
    <p:sldId id="260" r:id="rId6"/>
    <p:sldId id="259" r:id="rId7"/>
    <p:sldId id="257"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6C6F"/>
    <a:srgbClr val="EC9092"/>
    <a:srgbClr val="F36DA0"/>
    <a:srgbClr val="F8A6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64B7F6-E08A-4E8E-9F6C-B65CDCE588B1}" v="89" dt="2026-06-20T14:53:40.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82479" autoAdjust="0"/>
  </p:normalViewPr>
  <p:slideViewPr>
    <p:cSldViewPr snapToGrid="0">
      <p:cViewPr varScale="1">
        <p:scale>
          <a:sx n="96" d="100"/>
          <a:sy n="96" d="100"/>
        </p:scale>
        <p:origin x="90" y="22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0A2F6-87C6-46AE-BEB7-3B7FE6AD923B}" type="datetimeFigureOut">
              <a:rPr lang="en-GB" smtClean="0"/>
              <a:t>03/08/2026</a:t>
            </a:fld>
            <a:endParaRPr lang="en-GB"/>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GB"/>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0DA850-02E4-4562-BC64-993E6349B8AF}" type="slidenum">
              <a:rPr lang="en-GB" smtClean="0"/>
              <a:t>‹#›</a:t>
            </a:fld>
            <a:endParaRPr lang="en-GB"/>
          </a:p>
        </p:txBody>
      </p:sp>
    </p:spTree>
    <p:extLst>
      <p:ext uri="{BB962C8B-B14F-4D97-AF65-F5344CB8AC3E}">
        <p14:creationId xmlns:p14="http://schemas.microsoft.com/office/powerpoint/2010/main" val="2782134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Freelancing has been developing for many decades. And in recent years, it has become a frequent choice for the professional career of specialists in many fields</a:t>
            </a:r>
            <a:endParaRPr lang="en-GB" dirty="0"/>
          </a:p>
        </p:txBody>
      </p:sp>
      <p:sp>
        <p:nvSpPr>
          <p:cNvPr id="4" name="Symbol zastępczy numeru slajdu 3"/>
          <p:cNvSpPr>
            <a:spLocks noGrp="1"/>
          </p:cNvSpPr>
          <p:nvPr>
            <p:ph type="sldNum" sz="quarter" idx="5"/>
          </p:nvPr>
        </p:nvSpPr>
        <p:spPr/>
        <p:txBody>
          <a:bodyPr/>
          <a:lstStyle/>
          <a:p>
            <a:fld id="{3B0DA850-02E4-4562-BC64-993E6349B8AF}" type="slidenum">
              <a:rPr lang="en-GB" smtClean="0"/>
              <a:t>1</a:t>
            </a:fld>
            <a:endParaRPr lang="en-GB"/>
          </a:p>
        </p:txBody>
      </p:sp>
    </p:spTree>
    <p:extLst>
      <p:ext uri="{BB962C8B-B14F-4D97-AF65-F5344CB8AC3E}">
        <p14:creationId xmlns:p14="http://schemas.microsoft.com/office/powerpoint/2010/main" val="507502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This form of employment is developing very dynamically. Forecasts indicate that the development trend will continue in the next decade and will grow. This development has a global character. The projected growth of the freelancing market will multiply by 2032.</a:t>
            </a:r>
            <a:endParaRPr lang="en-GB" dirty="0"/>
          </a:p>
        </p:txBody>
      </p:sp>
      <p:sp>
        <p:nvSpPr>
          <p:cNvPr id="4" name="Symbol zastępczy numeru slajdu 3"/>
          <p:cNvSpPr>
            <a:spLocks noGrp="1"/>
          </p:cNvSpPr>
          <p:nvPr>
            <p:ph type="sldNum" sz="quarter" idx="5"/>
          </p:nvPr>
        </p:nvSpPr>
        <p:spPr/>
        <p:txBody>
          <a:bodyPr/>
          <a:lstStyle/>
          <a:p>
            <a:fld id="{3B0DA850-02E4-4562-BC64-993E6349B8AF}" type="slidenum">
              <a:rPr lang="en-GB" smtClean="0"/>
              <a:t>2</a:t>
            </a:fld>
            <a:endParaRPr lang="en-GB"/>
          </a:p>
        </p:txBody>
      </p:sp>
    </p:spTree>
    <p:extLst>
      <p:ext uri="{BB962C8B-B14F-4D97-AF65-F5344CB8AC3E}">
        <p14:creationId xmlns:p14="http://schemas.microsoft.com/office/powerpoint/2010/main" val="1346709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Freelancing is seen as an attractive form of professional career, especially for people from younger generations. The most frequently mentioned advantages include: </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Being boss of yourself, </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control of one's own professional development path, </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ability to work from anywhere, </a:t>
            </a:r>
            <a:endParaRPr lang="pl-PL"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flexible working hours</a:t>
            </a:r>
            <a:r>
              <a:rPr lang="en-US"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pPr lvl="0"/>
            <a:r>
              <a:rPr lang="en-AU" sz="1200" kern="1200" dirty="0">
                <a:solidFill>
                  <a:schemeClr val="tx1"/>
                </a:solidFill>
                <a:effectLst/>
                <a:latin typeface="+mn-lt"/>
                <a:ea typeface="+mn-ea"/>
                <a:cs typeface="+mn-cs"/>
              </a:rPr>
              <a:t>Income from multiple sources, </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better work-life balance, </a:t>
            </a:r>
            <a:endParaRPr lang="pl-P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Undoubtedly, this is true, but there is also the other side of the coin. Being a freelancer requires effort.</a:t>
            </a:r>
            <a:endParaRPr lang="pl-PL" sz="1200" kern="1200" dirty="0">
              <a:solidFill>
                <a:schemeClr val="tx1"/>
              </a:solidFill>
              <a:effectLst/>
              <a:latin typeface="+mn-lt"/>
              <a:ea typeface="+mn-ea"/>
              <a:cs typeface="+mn-cs"/>
            </a:endParaRPr>
          </a:p>
          <a:p>
            <a:endParaRPr lang="en-GB" dirty="0"/>
          </a:p>
        </p:txBody>
      </p:sp>
      <p:sp>
        <p:nvSpPr>
          <p:cNvPr id="4" name="Symbol zastępczy numeru slajdu 3"/>
          <p:cNvSpPr>
            <a:spLocks noGrp="1"/>
          </p:cNvSpPr>
          <p:nvPr>
            <p:ph type="sldNum" sz="quarter" idx="5"/>
          </p:nvPr>
        </p:nvSpPr>
        <p:spPr/>
        <p:txBody>
          <a:bodyPr/>
          <a:lstStyle/>
          <a:p>
            <a:fld id="{3B0DA850-02E4-4562-BC64-993E6349B8AF}" type="slidenum">
              <a:rPr lang="en-GB" smtClean="0"/>
              <a:t>3</a:t>
            </a:fld>
            <a:endParaRPr lang="en-GB"/>
          </a:p>
        </p:txBody>
      </p:sp>
    </p:spTree>
    <p:extLst>
      <p:ext uri="{BB962C8B-B14F-4D97-AF65-F5344CB8AC3E}">
        <p14:creationId xmlns:p14="http://schemas.microsoft.com/office/powerpoint/2010/main" val="2855734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Skills in the field in which a freelancer works are treated as basic and obvious today. They are also easy to verify, either by verifying them during the interview or through references. But these skills are not everything. The ENTEEF research points to numerous additional skills that are crucial in a</a:t>
            </a:r>
            <a:r>
              <a:rPr lang="pl-PL"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freelance</a:t>
            </a:r>
            <a:r>
              <a:rPr lang="pl-PL"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career. We have grouped these skills into six basic areas:</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Foundations of Freelancing and Entrepreneurship,</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Project Planning and Delivery (Project Management),</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Building a Strong Professional Identity,</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Client acquisition and relationship building,</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Continuous Learning and Professional Growth.</a:t>
            </a:r>
            <a:endParaRPr lang="pl-PL"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Personal Effectiveness and Resilience (Self-Management).</a:t>
            </a:r>
            <a:endParaRPr lang="pl-P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MOOCs have been prepared for each of these areas. Their goal is to increase the competence of a freelancer in a given area. To make it easier to choose courses, we have proposed the Competency Test (CAT). It will allow you to identify those areas in which it is worth investing your time. The same tool can be used to assess progress after completing courses.</a:t>
            </a:r>
            <a:endParaRPr lang="pl-PL"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of the courses is scheduled for 12 hours, and completion is confirmed by a certificate. The participant can obtain a micro-credential giving half an ECTS credit.</a:t>
            </a:r>
            <a:endParaRPr lang="pl-PL" sz="1200" kern="1200" dirty="0">
              <a:solidFill>
                <a:schemeClr val="tx1"/>
              </a:solidFill>
              <a:effectLst/>
              <a:latin typeface="+mn-lt"/>
              <a:ea typeface="+mn-ea"/>
              <a:cs typeface="+mn-cs"/>
            </a:endParaRPr>
          </a:p>
          <a:p>
            <a:endParaRPr lang="en-GB" dirty="0"/>
          </a:p>
        </p:txBody>
      </p:sp>
      <p:sp>
        <p:nvSpPr>
          <p:cNvPr id="4" name="Symbol zastępczy numeru slajdu 3"/>
          <p:cNvSpPr>
            <a:spLocks noGrp="1"/>
          </p:cNvSpPr>
          <p:nvPr>
            <p:ph type="sldNum" sz="quarter" idx="5"/>
          </p:nvPr>
        </p:nvSpPr>
        <p:spPr/>
        <p:txBody>
          <a:bodyPr/>
          <a:lstStyle/>
          <a:p>
            <a:fld id="{3B0DA850-02E4-4562-BC64-993E6349B8AF}" type="slidenum">
              <a:rPr lang="en-GB" smtClean="0"/>
              <a:t>4</a:t>
            </a:fld>
            <a:endParaRPr lang="en-GB"/>
          </a:p>
        </p:txBody>
      </p:sp>
    </p:spTree>
    <p:extLst>
      <p:ext uri="{BB962C8B-B14F-4D97-AF65-F5344CB8AC3E}">
        <p14:creationId xmlns:p14="http://schemas.microsoft.com/office/powerpoint/2010/main" val="384681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The research and courses were carried out by an international consortium within the ENTEEF project (part of the Erasmus+ </a:t>
            </a:r>
            <a:r>
              <a:rPr lang="en-US" sz="1200" kern="1200" dirty="0" err="1">
                <a:solidFill>
                  <a:schemeClr val="tx1"/>
                </a:solidFill>
                <a:effectLst/>
                <a:latin typeface="+mn-lt"/>
                <a:ea typeface="+mn-ea"/>
                <a:cs typeface="+mn-cs"/>
              </a:rPr>
              <a:t>programme</a:t>
            </a:r>
            <a:r>
              <a:rPr lang="en-US" sz="1200" kern="1200" dirty="0">
                <a:solidFill>
                  <a:schemeClr val="tx1"/>
                </a:solidFill>
                <a:effectLst/>
                <a:latin typeface="+mn-lt"/>
                <a:ea typeface="+mn-ea"/>
                <a:cs typeface="+mn-cs"/>
              </a:rPr>
              <a:t>). The consortium consists of six universities from five European countries</a:t>
            </a:r>
            <a:r>
              <a:rPr lang="pl-PL"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Spain, Pol</a:t>
            </a:r>
            <a:r>
              <a:rPr lang="pl-PL" sz="1200" kern="1200" dirty="0">
                <a:solidFill>
                  <a:schemeClr val="tx1"/>
                </a:solidFill>
                <a:effectLst/>
                <a:latin typeface="+mn-lt"/>
                <a:ea typeface="+mn-ea"/>
                <a:cs typeface="+mn-cs"/>
              </a:rPr>
              <a:t>and,</a:t>
            </a:r>
            <a:r>
              <a:rPr lang="en-US" sz="1200" kern="1200" dirty="0">
                <a:solidFill>
                  <a:schemeClr val="tx1"/>
                </a:solidFill>
                <a:effectLst/>
                <a:latin typeface="+mn-lt"/>
                <a:ea typeface="+mn-ea"/>
                <a:cs typeface="+mn-cs"/>
              </a:rPr>
              <a:t> Romania, Serbia and Ukraine, as well as Indonesia, representing Asian countries. The leader of the consortium is the Krakow University of Economics from Pol</a:t>
            </a:r>
            <a:r>
              <a:rPr lang="pl-PL" sz="1200" kern="1200" dirty="0">
                <a:solidFill>
                  <a:schemeClr val="tx1"/>
                </a:solidFill>
                <a:effectLst/>
                <a:latin typeface="+mn-lt"/>
                <a:ea typeface="+mn-ea"/>
                <a:cs typeface="+mn-cs"/>
              </a:rPr>
              <a:t>and</a:t>
            </a:r>
            <a:r>
              <a:rPr lang="en-US" sz="1200" kern="1200" dirty="0">
                <a:solidFill>
                  <a:schemeClr val="tx1"/>
                </a:solidFill>
                <a:effectLst/>
                <a:latin typeface="+mn-lt"/>
                <a:ea typeface="+mn-ea"/>
                <a:cs typeface="+mn-cs"/>
              </a:rPr>
              <a:t>. </a:t>
            </a:r>
            <a:endParaRPr lang="pl-PL"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5"/>
          </p:nvPr>
        </p:nvSpPr>
        <p:spPr/>
        <p:txBody>
          <a:bodyPr/>
          <a:lstStyle/>
          <a:p>
            <a:fld id="{3B0DA850-02E4-4562-BC64-993E6349B8AF}" type="slidenum">
              <a:rPr lang="en-GB" smtClean="0"/>
              <a:t>5</a:t>
            </a:fld>
            <a:endParaRPr lang="en-GB"/>
          </a:p>
        </p:txBody>
      </p:sp>
    </p:spTree>
    <p:extLst>
      <p:ext uri="{BB962C8B-B14F-4D97-AF65-F5344CB8AC3E}">
        <p14:creationId xmlns:p14="http://schemas.microsoft.com/office/powerpoint/2010/main" val="150498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GB"/>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F6BE1B-8DF7-4DBE-8070-8ACA0521615F}"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2EB804-B212-446B-BC99-2F6A8E59C7E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948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DF6BE1B-8DF7-4DBE-8070-8ACA0521615F}"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270945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DF6BE1B-8DF7-4DBE-8070-8ACA0521615F}"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3733224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DF6BE1B-8DF7-4DBE-8070-8ACA0521615F}"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121249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GB"/>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DF6BE1B-8DF7-4DBE-8070-8ACA0521615F}"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2EB804-B212-446B-BC99-2F6A8E59C7E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955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DF6BE1B-8DF7-4DBE-8070-8ACA0521615F}"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351430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DF6BE1B-8DF7-4DBE-8070-8ACA0521615F}" type="datetimeFigureOut">
              <a:rPr lang="en-GB" smtClean="0"/>
              <a:t>03/08/2026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1139426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5DF6BE1B-8DF7-4DBE-8070-8ACA0521615F}"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25560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DF6BE1B-8DF7-4DBE-8070-8ACA0521615F}" type="datetimeFigureOut">
              <a:rPr lang="en-GB" smtClean="0"/>
              <a:t>03/08/2026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391195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GB"/>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DF6BE1B-8DF7-4DBE-8070-8ACA0521615F}" type="datetimeFigureOut">
              <a:rPr lang="en-GB" smtClean="0"/>
              <a:t>03/08/2026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2EB804-B212-446B-BC99-2F6A8E59C7E7}" type="slidenum">
              <a:rPr lang="en-GB" smtClean="0"/>
              <a:t>‹#›</a:t>
            </a:fld>
            <a:endParaRPr lang="en-GB"/>
          </a:p>
        </p:txBody>
      </p:sp>
    </p:spTree>
    <p:extLst>
      <p:ext uri="{BB962C8B-B14F-4D97-AF65-F5344CB8AC3E}">
        <p14:creationId xmlns:p14="http://schemas.microsoft.com/office/powerpoint/2010/main" val="2866646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DF6BE1B-8DF7-4DBE-8070-8ACA0521615F}"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2EB804-B212-446B-BC99-2F6A8E59C7E7}" type="slidenum">
              <a:rPr lang="en-GB" smtClean="0"/>
              <a:t>‹#›</a:t>
            </a:fld>
            <a:endParaRPr lang="en-GB"/>
          </a:p>
        </p:txBody>
      </p:sp>
    </p:spTree>
    <p:extLst>
      <p:ext uri="{BB962C8B-B14F-4D97-AF65-F5344CB8AC3E}">
        <p14:creationId xmlns:p14="http://schemas.microsoft.com/office/powerpoint/2010/main" val="340040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F6BE1B-8DF7-4DBE-8070-8ACA0521615F}" type="datetimeFigureOut">
              <a:rPr lang="en-GB" smtClean="0"/>
              <a:t>03/08/2026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2EB804-B212-446B-BC99-2F6A8E59C7E7}"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4082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mp3"/><Relationship Id="rId7" Type="http://schemas.openxmlformats.org/officeDocument/2006/relationships/image" Target="../media/image3.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2.mp3"/><Relationship Id="rId7" Type="http://schemas.openxmlformats.org/officeDocument/2006/relationships/notesSlide" Target="../notesSlides/notesSlide2.xml"/><Relationship Id="rId2" Type="http://schemas.microsoft.com/office/2007/relationships/media" Target="../media/media2.mp3"/><Relationship Id="rId1" Type="http://schemas.openxmlformats.org/officeDocument/2006/relationships/tags" Target="../tags/tag2.xml"/><Relationship Id="rId6" Type="http://schemas.openxmlformats.org/officeDocument/2006/relationships/slideLayout" Target="../slideLayouts/slideLayout7.xml"/><Relationship Id="rId11" Type="http://schemas.microsoft.com/office/2017/04/relationships/track" Target="../media/track1.vtt"/><Relationship Id="rId5" Type="http://schemas.openxmlformats.org/officeDocument/2006/relationships/audio" Target="../media/media3.mp3"/><Relationship Id="rId10" Type="http://schemas.openxmlformats.org/officeDocument/2006/relationships/image" Target="../media/image5.png"/><Relationship Id="rId4" Type="http://schemas.microsoft.com/office/2007/relationships/media" Target="../media/media3.mp3"/><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audio" Target="../media/media4.mp3"/><Relationship Id="rId7" Type="http://schemas.openxmlformats.org/officeDocument/2006/relationships/notesSlide" Target="../notesSlides/notesSlide3.xml"/><Relationship Id="rId2" Type="http://schemas.microsoft.com/office/2007/relationships/media" Target="../media/media4.mp3"/><Relationship Id="rId1" Type="http://schemas.openxmlformats.org/officeDocument/2006/relationships/tags" Target="../tags/tag3.xml"/><Relationship Id="rId6" Type="http://schemas.openxmlformats.org/officeDocument/2006/relationships/slideLayout" Target="../slideLayouts/slideLayout7.xml"/><Relationship Id="rId5" Type="http://schemas.openxmlformats.org/officeDocument/2006/relationships/audio" Target="../media/media5.mp3"/><Relationship Id="rId10" Type="http://schemas.microsoft.com/office/2017/04/relationships/track" Target="../media/track2.vtt"/><Relationship Id="rId4" Type="http://schemas.microsoft.com/office/2007/relationships/media" Target="../media/media5.mp3"/><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audio" Target="../media/media6.mp3"/><Relationship Id="rId7" Type="http://schemas.openxmlformats.org/officeDocument/2006/relationships/notesSlide" Target="../notesSlides/notesSlide4.xml"/><Relationship Id="rId2" Type="http://schemas.microsoft.com/office/2007/relationships/media" Target="../media/media6.mp3"/><Relationship Id="rId1" Type="http://schemas.openxmlformats.org/officeDocument/2006/relationships/tags" Target="../tags/tag4.xml"/><Relationship Id="rId6" Type="http://schemas.openxmlformats.org/officeDocument/2006/relationships/slideLayout" Target="../slideLayouts/slideLayout7.xml"/><Relationship Id="rId11" Type="http://schemas.microsoft.com/office/2017/04/relationships/track" Target="../media/track3.vtt"/><Relationship Id="rId5" Type="http://schemas.openxmlformats.org/officeDocument/2006/relationships/audio" Target="../media/media7.mp3"/><Relationship Id="rId10" Type="http://schemas.openxmlformats.org/officeDocument/2006/relationships/image" Target="../media/image5.png"/><Relationship Id="rId4" Type="http://schemas.microsoft.com/office/2007/relationships/media" Target="../media/media7.mp3"/><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audio" Target="../media/media8.mp3"/><Relationship Id="rId21" Type="http://schemas.openxmlformats.org/officeDocument/2006/relationships/image" Target="../media/image24.png"/><Relationship Id="rId7" Type="http://schemas.openxmlformats.org/officeDocument/2006/relationships/notesSlide" Target="../notesSlides/notesSlide5.xml"/><Relationship Id="rId12" Type="http://schemas.openxmlformats.org/officeDocument/2006/relationships/image" Target="../media/image15.png"/><Relationship Id="rId17" Type="http://schemas.openxmlformats.org/officeDocument/2006/relationships/image" Target="../media/image20.jpeg"/><Relationship Id="rId2" Type="http://schemas.microsoft.com/office/2007/relationships/media" Target="../media/media8.mp3"/><Relationship Id="rId16" Type="http://schemas.openxmlformats.org/officeDocument/2006/relationships/image" Target="../media/image19.jpg"/><Relationship Id="rId20" Type="http://schemas.openxmlformats.org/officeDocument/2006/relationships/image" Target="../media/image23.png"/><Relationship Id="rId1" Type="http://schemas.openxmlformats.org/officeDocument/2006/relationships/tags" Target="../tags/tag5.xml"/><Relationship Id="rId6" Type="http://schemas.openxmlformats.org/officeDocument/2006/relationships/slideLayout" Target="../slideLayouts/slideLayout7.xml"/><Relationship Id="rId11" Type="http://schemas.openxmlformats.org/officeDocument/2006/relationships/image" Target="../media/image14.png"/><Relationship Id="rId24" Type="http://schemas.openxmlformats.org/officeDocument/2006/relationships/image" Target="../media/image4.png"/><Relationship Id="rId5" Type="http://schemas.openxmlformats.org/officeDocument/2006/relationships/audio" Target="../media/media9.mp3"/><Relationship Id="rId15" Type="http://schemas.openxmlformats.org/officeDocument/2006/relationships/image" Target="../media/image18.png"/><Relationship Id="rId23" Type="http://schemas.microsoft.com/office/2017/04/relationships/track" Target="../media/track4.vtt"/><Relationship Id="rId10" Type="http://schemas.openxmlformats.org/officeDocument/2006/relationships/image" Target="../media/image13.png"/><Relationship Id="rId19" Type="http://schemas.openxmlformats.org/officeDocument/2006/relationships/image" Target="../media/image22.png"/><Relationship Id="rId4" Type="http://schemas.microsoft.com/office/2007/relationships/media" Target="../media/media9.mp3"/><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A3631D-A74A-3D83-33DB-0642CFE3B8BC}"/>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59B98E3F-91B8-B2C6-044B-6EFBFEB7C9C6}"/>
              </a:ext>
              <a:ext uri="{C183D7F6-B498-43B3-948B-1728B52AA6E4}">
                <adec:decorative xmlns:adec="http://schemas.microsoft.com/office/drawing/2017/decorative" val="1"/>
              </a:ext>
            </a:extLst>
          </p:cNvPr>
          <p:cNvPicPr>
            <a:picLocks noChangeAspect="1"/>
          </p:cNvPicPr>
          <p:nvPr/>
        </p:nvPicPr>
        <p:blipFill>
          <a:blip r:embed="rId6">
            <a:alphaModFix amt="30000"/>
          </a:blip>
          <a:stretch>
            <a:fillRect/>
          </a:stretch>
        </p:blipFill>
        <p:spPr>
          <a:xfrm>
            <a:off x="3335901" y="750604"/>
            <a:ext cx="5962650" cy="4772025"/>
          </a:xfrm>
          <a:prstGeom prst="rect">
            <a:avLst/>
          </a:prstGeom>
        </p:spPr>
      </p:pic>
      <p:sp>
        <p:nvSpPr>
          <p:cNvPr id="2" name="Tytuł 1">
            <a:extLst>
              <a:ext uri="{FF2B5EF4-FFF2-40B4-BE49-F238E27FC236}">
                <a16:creationId xmlns:a16="http://schemas.microsoft.com/office/drawing/2014/main" id="{B1DCA309-FCFB-6615-1B5D-507CA7A1870B}"/>
              </a:ext>
            </a:extLst>
          </p:cNvPr>
          <p:cNvSpPr>
            <a:spLocks noGrp="1"/>
          </p:cNvSpPr>
          <p:nvPr>
            <p:ph type="ctrTitle"/>
          </p:nvPr>
        </p:nvSpPr>
        <p:spPr>
          <a:xfrm>
            <a:off x="1155032" y="658112"/>
            <a:ext cx="10058400" cy="3566160"/>
          </a:xfrm>
        </p:spPr>
        <p:txBody>
          <a:bodyPr>
            <a:normAutofit/>
          </a:bodyPr>
          <a:lstStyle/>
          <a:p>
            <a:pPr algn="ctr"/>
            <a:r>
              <a:rPr lang="pl-PL" sz="6600" b="1" dirty="0">
                <a:solidFill>
                  <a:schemeClr val="accent2">
                    <a:lumMod val="75000"/>
                  </a:schemeClr>
                </a:solidFill>
              </a:rPr>
              <a:t>Freelancing </a:t>
            </a:r>
            <a:br>
              <a:rPr lang="pl-PL" sz="6600" b="1" dirty="0">
                <a:solidFill>
                  <a:schemeClr val="accent2">
                    <a:lumMod val="75000"/>
                  </a:schemeClr>
                </a:solidFill>
              </a:rPr>
            </a:br>
            <a:r>
              <a:rPr lang="pl-PL" sz="6600" b="1" dirty="0">
                <a:solidFill>
                  <a:schemeClr val="accent2">
                    <a:lumMod val="75000"/>
                  </a:schemeClr>
                </a:solidFill>
              </a:rPr>
              <a:t>as a Way of Life and Work</a:t>
            </a:r>
            <a:endParaRPr lang="en-GB" sz="6600" dirty="0">
              <a:solidFill>
                <a:schemeClr val="accent2">
                  <a:lumMod val="75000"/>
                </a:schemeClr>
              </a:solidFill>
            </a:endParaRPr>
          </a:p>
        </p:txBody>
      </p:sp>
      <p:pic>
        <p:nvPicPr>
          <p:cNvPr id="12" name="Picture 11">
            <a:extLst>
              <a:ext uri="{FF2B5EF4-FFF2-40B4-BE49-F238E27FC236}">
                <a16:creationId xmlns:a16="http://schemas.microsoft.com/office/drawing/2014/main" id="{7A8C4FAC-B5AC-9B7D-A68D-BC7627B5645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5618" y="226264"/>
            <a:ext cx="3042467" cy="678812"/>
          </a:xfrm>
          <a:prstGeom prst="rect">
            <a:avLst/>
          </a:prstGeom>
        </p:spPr>
      </p:pic>
      <p:pic>
        <p:nvPicPr>
          <p:cNvPr id="16" name="Picture 15">
            <a:extLst>
              <a:ext uri="{FF2B5EF4-FFF2-40B4-BE49-F238E27FC236}">
                <a16:creationId xmlns:a16="http://schemas.microsoft.com/office/drawing/2014/main" id="{9A8A8FF2-84C4-E0A2-578B-ED5C0982AD3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rcRect t="43175"/>
          <a:stretch>
            <a:fillRect/>
          </a:stretch>
        </p:blipFill>
        <p:spPr>
          <a:xfrm>
            <a:off x="480379" y="97546"/>
            <a:ext cx="3042467" cy="936248"/>
          </a:xfrm>
          <a:prstGeom prst="rect">
            <a:avLst/>
          </a:prstGeom>
        </p:spPr>
      </p:pic>
      <p:pic>
        <p:nvPicPr>
          <p:cNvPr id="3" name="enteef 1">
            <a:hlinkClick r:id="" action="ppaction://media"/>
            <a:extLst>
              <a:ext uri="{FF2B5EF4-FFF2-40B4-BE49-F238E27FC236}">
                <a16:creationId xmlns:a16="http://schemas.microsoft.com/office/drawing/2014/main" id="{8950D679-476C-2990-1D11-AAF45872D05E}"/>
              </a:ext>
              <a:ext uri="{C183D7F6-B498-43B3-948B-1728B52AA6E4}">
                <adec:decorative xmlns:adec="http://schemas.microsoft.com/office/drawing/2017/decorative" val="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715232" y="6458883"/>
            <a:ext cx="345706" cy="345706"/>
          </a:xfrm>
          <a:prstGeom prst="rect">
            <a:avLst/>
          </a:prstGeom>
        </p:spPr>
      </p:pic>
    </p:spTree>
    <p:custDataLst>
      <p:tags r:id="rId1"/>
    </p:custDataLst>
    <p:extLst>
      <p:ext uri="{BB962C8B-B14F-4D97-AF65-F5344CB8AC3E}">
        <p14:creationId xmlns:p14="http://schemas.microsoft.com/office/powerpoint/2010/main" val="4035969752"/>
      </p:ext>
    </p:extLst>
  </p:cSld>
  <p:clrMapOvr>
    <a:masterClrMapping/>
  </p:clrMapOvr>
  <mc:AlternateContent xmlns:mc="http://schemas.openxmlformats.org/markup-compatibility/2006" xmlns:p14="http://schemas.microsoft.com/office/powerpoint/2010/main">
    <mc:Choice Requires="p14">
      <p:transition p14:dur="10" advTm="13819"/>
    </mc:Choice>
    <mc:Fallback xmlns="">
      <p:transition advTm="138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2224" objId="4"/>
        <p14:stopEvt time="13016" objId="4"/>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BCDF2AF-D864-E06E-FB14-3CEB61795690}"/>
              </a:ext>
              <a:ext uri="{C183D7F6-B498-43B3-948B-1728B52AA6E4}">
                <adec:decorative xmlns:adec="http://schemas.microsoft.com/office/drawing/2017/decorative" val="1"/>
              </a:ext>
            </a:extLst>
          </p:cNvPr>
          <p:cNvSpPr/>
          <p:nvPr/>
        </p:nvSpPr>
        <p:spPr>
          <a:xfrm>
            <a:off x="342835" y="564170"/>
            <a:ext cx="11506329" cy="354638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ole tekstowe 4">
            <a:extLst>
              <a:ext uri="{FF2B5EF4-FFF2-40B4-BE49-F238E27FC236}">
                <a16:creationId xmlns:a16="http://schemas.microsoft.com/office/drawing/2014/main" id="{BBA33303-22DD-175F-2378-3E14AFF7B5C3}"/>
              </a:ext>
            </a:extLst>
          </p:cNvPr>
          <p:cNvSpPr txBox="1">
            <a:spLocks noGrp="1"/>
          </p:cNvSpPr>
          <p:nvPr>
            <p:ph type="title" idx="4294967295"/>
          </p:nvPr>
        </p:nvSpPr>
        <p:spPr>
          <a:xfrm>
            <a:off x="342835" y="4504979"/>
            <a:ext cx="761659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l-PL" sz="2800" b="1" i="0" u="none" strike="noStrike" kern="1200" cap="none" spc="0" normalizeH="0" baseline="0" noProof="0" dirty="0">
                <a:ln>
                  <a:noFill/>
                </a:ln>
                <a:solidFill>
                  <a:schemeClr val="tx1"/>
                </a:solidFill>
                <a:effectLst/>
                <a:uLnTx/>
                <a:uFillTx/>
                <a:latin typeface="+mn-lt"/>
                <a:ea typeface="+mn-ea"/>
                <a:cs typeface="+mn-cs"/>
              </a:rPr>
              <a:t>R</a:t>
            </a:r>
            <a:r>
              <a:rPr kumimoji="0" lang="en-US" sz="2800" b="1" i="0" u="none" strike="noStrike" kern="1200" cap="none" spc="0" normalizeH="0" baseline="0" noProof="0" dirty="0" err="1">
                <a:ln>
                  <a:noFill/>
                </a:ln>
                <a:solidFill>
                  <a:schemeClr val="tx1"/>
                </a:solidFill>
                <a:effectLst/>
                <a:uLnTx/>
                <a:uFillTx/>
                <a:latin typeface="+mn-lt"/>
                <a:ea typeface="+mn-ea"/>
                <a:cs typeface="+mn-cs"/>
              </a:rPr>
              <a:t>apid</a:t>
            </a:r>
            <a:r>
              <a:rPr kumimoji="0" lang="en-US" sz="2800" b="1" i="0" u="none" strike="noStrike" kern="1200" cap="none" spc="0" normalizeH="0" baseline="0" noProof="0" dirty="0">
                <a:ln>
                  <a:noFill/>
                </a:ln>
                <a:solidFill>
                  <a:schemeClr val="tx1"/>
                </a:solidFill>
                <a:effectLst/>
                <a:uLnTx/>
                <a:uFillTx/>
                <a:latin typeface="+mn-lt"/>
                <a:ea typeface="+mn-ea"/>
                <a:cs typeface="+mn-cs"/>
              </a:rPr>
              <a:t> development of the freelancing market</a:t>
            </a:r>
            <a:endParaRPr kumimoji="0" lang="en-GB" sz="2800" b="1" i="0" u="none" strike="noStrike" kern="1200" cap="none" spc="0" normalizeH="0" baseline="0" noProof="0" dirty="0">
              <a:ln>
                <a:noFill/>
              </a:ln>
              <a:solidFill>
                <a:schemeClr val="tx1"/>
              </a:solidFill>
              <a:effectLst/>
              <a:uLnTx/>
              <a:uFillTx/>
              <a:latin typeface="+mn-lt"/>
              <a:ea typeface="+mn-ea"/>
              <a:cs typeface="+mn-cs"/>
            </a:endParaRPr>
          </a:p>
        </p:txBody>
      </p:sp>
      <p:pic>
        <p:nvPicPr>
          <p:cNvPr id="2" name="Obraz 1" descr="Bar chart showing global freelance platforms market size from 2021 to 2032 in USD billion, divided into freelancers and employers segments. Market grows from 3.82 billion in 2021 to 19.14 billion in 2032, with both segments steadily increasing, freelancers consistently larger than employers.">
            <a:extLst>
              <a:ext uri="{FF2B5EF4-FFF2-40B4-BE49-F238E27FC236}">
                <a16:creationId xmlns:a16="http://schemas.microsoft.com/office/drawing/2014/main" id="{0DE26AB6-4092-01F1-6548-BFF681DDC80A}"/>
              </a:ext>
            </a:extLst>
          </p:cNvPr>
          <p:cNvPicPr>
            <a:picLocks noChangeAspect="1"/>
          </p:cNvPicPr>
          <p:nvPr/>
        </p:nvPicPr>
        <p:blipFill>
          <a:blip r:embed="rId8"/>
          <a:stretch>
            <a:fillRect/>
          </a:stretch>
        </p:blipFill>
        <p:spPr>
          <a:xfrm>
            <a:off x="640003" y="978808"/>
            <a:ext cx="5353380" cy="2780304"/>
          </a:xfrm>
          <a:prstGeom prst="rect">
            <a:avLst/>
          </a:prstGeom>
        </p:spPr>
      </p:pic>
      <p:pic>
        <p:nvPicPr>
          <p:cNvPr id="3" name="Obraz 2" descr="Bar chart showing global freelance platforms market size by region for 2024 and 2032 in USD billion. North America, Europe, Asia Pacific, and LAMEA regions display significant growth, with Europe marked at 1.56 billion in 2024 and LAMEA showing the smallest market size in both years.">
            <a:extLst>
              <a:ext uri="{FF2B5EF4-FFF2-40B4-BE49-F238E27FC236}">
                <a16:creationId xmlns:a16="http://schemas.microsoft.com/office/drawing/2014/main" id="{FBD664D5-7A16-7E71-6DF0-AF9AE66D7B52}"/>
              </a:ext>
            </a:extLst>
          </p:cNvPr>
          <p:cNvPicPr>
            <a:picLocks noChangeAspect="1"/>
          </p:cNvPicPr>
          <p:nvPr/>
        </p:nvPicPr>
        <p:blipFill>
          <a:blip r:embed="rId9"/>
          <a:stretch>
            <a:fillRect/>
          </a:stretch>
        </p:blipFill>
        <p:spPr>
          <a:xfrm>
            <a:off x="6176230" y="978808"/>
            <a:ext cx="5344746" cy="2780304"/>
          </a:xfrm>
          <a:prstGeom prst="rect">
            <a:avLst/>
          </a:prstGeom>
        </p:spPr>
      </p:pic>
      <p:pic>
        <p:nvPicPr>
          <p:cNvPr id="4" name="slajd 2">
            <a:hlinkClick r:id="" action="ppaction://media"/>
            <a:extLst>
              <a:ext uri="{FF2B5EF4-FFF2-40B4-BE49-F238E27FC236}">
                <a16:creationId xmlns:a16="http://schemas.microsoft.com/office/drawing/2014/main" id="{B9472001-37E6-7686-B382-CC11DEBDF2F1}"/>
              </a:ext>
              <a:ext uri="{C183D7F6-B498-43B3-948B-1728B52AA6E4}">
                <adec:decorative xmlns:adec="http://schemas.microsoft.com/office/drawing/2017/decorative" val="1"/>
              </a:ext>
            </a:extLst>
          </p:cNvPr>
          <p:cNvPicPr>
            <a:picLocks noChangeAspect="1"/>
          </p:cNvPicPr>
          <p:nvPr>
            <a:audioFile r:link="rId3"/>
            <p:extLst>
              <p:ext uri="{DAA4B4D4-6D71-4841-9C94-3DE7FCFB9230}">
                <p14:media xmlns:p14="http://schemas.microsoft.com/office/powerpoint/2010/main" r:embed="rId2"/>
              </p:ext>
            </p:extLst>
          </p:nvPr>
        </p:nvPicPr>
        <p:blipFill>
          <a:blip r:embed="rId10">
            <a:alphaModFix amt="4000"/>
          </a:blip>
          <a:stretch>
            <a:fillRect/>
          </a:stretch>
        </p:blipFill>
        <p:spPr>
          <a:xfrm>
            <a:off x="11864675" y="6382512"/>
            <a:ext cx="150540" cy="150540"/>
          </a:xfrm>
          <a:prstGeom prst="rect">
            <a:avLst/>
          </a:prstGeom>
        </p:spPr>
      </p:pic>
      <p:pic>
        <p:nvPicPr>
          <p:cNvPr id="6" name="enteef 2">
            <a:hlinkClick r:id="" action="ppaction://media"/>
            <a:extLst>
              <a:ext uri="{FF2B5EF4-FFF2-40B4-BE49-F238E27FC236}">
                <a16:creationId xmlns:a16="http://schemas.microsoft.com/office/drawing/2014/main" id="{EFAEB23A-7415-B619-FF6D-8BAF648784A1}"/>
              </a:ext>
              <a:ext uri="{C183D7F6-B498-43B3-948B-1728B52AA6E4}">
                <adec:decorative xmlns:adec="http://schemas.microsoft.com/office/drawing/2017/decorative" val="1"/>
              </a:ext>
            </a:extLst>
          </p:cNvPr>
          <p:cNvPicPr>
            <a:picLocks noChangeAspect="1"/>
          </p:cNvPicPr>
          <p:nvPr>
            <a:audioFile r:link="rId5"/>
            <p:extLst>
              <p:ext uri="{DAA4B4D4-6D71-4841-9C94-3DE7FCFB9230}">
                <p14:media xmlns:p14="http://schemas.microsoft.com/office/powerpoint/2010/main" r:embed="rId4">
                  <p14:extLst>
                    <p:ext uri="{3AFAAA56-56D3-431D-BCD4-E75A35582382}">
                      <p173:tracksInfo xmlns:p173="http://schemas.microsoft.com/office/powerpoint/2017/3/main" displayLoc="slide">
                        <p173:trackLst>
                          <p173:track id="{2011C084-30F6-43A9-91A8-C0890704C794}" label="enteef 2" lang="" r:embed="rId11"/>
                        </p173:trackLst>
                      </p173:tracksInfo>
                    </p:ext>
                  </p14:extLst>
                </p14:media>
              </p:ext>
            </p:extLst>
          </p:nvPr>
        </p:nvPicPr>
        <p:blipFill>
          <a:blip r:embed="rId10"/>
          <a:stretch>
            <a:fillRect/>
          </a:stretch>
        </p:blipFill>
        <p:spPr>
          <a:xfrm>
            <a:off x="11690680" y="6457782"/>
            <a:ext cx="347990" cy="347990"/>
          </a:xfrm>
          <a:prstGeom prst="rect">
            <a:avLst/>
          </a:prstGeom>
        </p:spPr>
      </p:pic>
    </p:spTree>
    <p:custDataLst>
      <p:tags r:id="rId1"/>
    </p:custDataLst>
    <p:extLst>
      <p:ext uri="{BB962C8B-B14F-4D97-AF65-F5344CB8AC3E}">
        <p14:creationId xmlns:p14="http://schemas.microsoft.com/office/powerpoint/2010/main" val="780454342"/>
      </p:ext>
    </p:extLst>
  </p:cSld>
  <p:clrMapOvr>
    <a:masterClrMapping/>
  </p:clrMapOvr>
  <mc:AlternateContent xmlns:mc="http://schemas.openxmlformats.org/markup-compatibility/2006" xmlns:p14="http://schemas.microsoft.com/office/powerpoint/2010/main">
    <mc:Choice Requires="p14">
      <p:transition p14:dur="10" advTm="19415"/>
    </mc:Choice>
    <mc:Fallback xmlns="">
      <p:transition advTm="194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audio>
              <p:cMediaNode vol="80000">
                <p:cTn id="8"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1687" objId="6"/>
        <p14:stopEvt time="18400" objId="6"/>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6B5B8E9A-8D1B-72A2-B372-34A494A9F949}"/>
              </a:ext>
            </a:extLst>
          </p:cNvPr>
          <p:cNvSpPr txBox="1">
            <a:spLocks noGrp="1"/>
          </p:cNvSpPr>
          <p:nvPr>
            <p:ph type="title" idx="4294967295"/>
          </p:nvPr>
        </p:nvSpPr>
        <p:spPr>
          <a:xfrm>
            <a:off x="452088" y="438108"/>
            <a:ext cx="609845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pl-PL"/>
            </a:defPPr>
            <a:lvl1pPr>
              <a:defRPr sz="2800" b="1"/>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mn-lt"/>
                <a:ea typeface="+mn-ea"/>
                <a:cs typeface="+mn-cs"/>
              </a:rPr>
              <a:t>Advantages</a:t>
            </a:r>
            <a:r>
              <a:rPr kumimoji="0" lang="en-AU" sz="2800" b="1" i="0" u="none" strike="noStrike" kern="1200" cap="none" spc="0" normalizeH="0" baseline="0" noProof="0" dirty="0">
                <a:ln>
                  <a:noFill/>
                </a:ln>
                <a:solidFill>
                  <a:schemeClr val="tx1"/>
                </a:solidFill>
                <a:effectLst/>
                <a:uLnTx/>
                <a:uFillTx/>
                <a:latin typeface="+mn-lt"/>
                <a:ea typeface="+mn-ea"/>
                <a:cs typeface="+mn-cs"/>
              </a:rPr>
              <a:t> of freelancing</a:t>
            </a:r>
          </a:p>
        </p:txBody>
      </p:sp>
      <p:pic>
        <p:nvPicPr>
          <p:cNvPr id="13" name="Grafika 12" descr="Computer, phone, calculator, pencil">
            <a:extLst>
              <a:ext uri="{FF2B5EF4-FFF2-40B4-BE49-F238E27FC236}">
                <a16:creationId xmlns:a16="http://schemas.microsoft.com/office/drawing/2014/main" id="{BFD4A33F-A0F0-B830-2BBF-EE699E6C52F3}"/>
              </a:ext>
              <a:ext uri="{C183D7F6-B498-43B3-948B-1728B52AA6E4}">
                <adec:decorative xmlns:adec="http://schemas.microsoft.com/office/drawing/2017/decorative" val="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05008" y="1246512"/>
            <a:ext cx="3892984" cy="3892984"/>
          </a:xfrm>
          <a:prstGeom prst="rect">
            <a:avLst/>
          </a:prstGeom>
        </p:spPr>
      </p:pic>
      <p:pic>
        <p:nvPicPr>
          <p:cNvPr id="2" name="slajd 3">
            <a:hlinkClick r:id="" action="ppaction://media"/>
            <a:extLst>
              <a:ext uri="{FF2B5EF4-FFF2-40B4-BE49-F238E27FC236}">
                <a16:creationId xmlns:a16="http://schemas.microsoft.com/office/drawing/2014/main" id="{F376837E-9450-DF04-C9E2-78BEA776E94E}"/>
              </a:ext>
              <a:ext uri="{C183D7F6-B498-43B3-948B-1728B52AA6E4}">
                <adec:decorative xmlns:adec="http://schemas.microsoft.com/office/drawing/2017/decorative" val="1"/>
              </a:ext>
            </a:extLst>
          </p:cNvPr>
          <p:cNvPicPr>
            <a:picLocks noChangeAspect="1"/>
          </p:cNvPicPr>
          <p:nvPr>
            <a:audioFile r:link="rId3"/>
            <p:extLst>
              <p:ext uri="{DAA4B4D4-6D71-4841-9C94-3DE7FCFB9230}">
                <p14:media xmlns:p14="http://schemas.microsoft.com/office/powerpoint/2010/main" r:embed="rId2"/>
              </p:ext>
            </p:extLst>
          </p:nvPr>
        </p:nvPicPr>
        <p:blipFill>
          <a:blip r:embed="rId9">
            <a:alphaModFix amt="0"/>
          </a:blip>
          <a:stretch>
            <a:fillRect/>
          </a:stretch>
        </p:blipFill>
        <p:spPr>
          <a:xfrm>
            <a:off x="11731751" y="6414065"/>
            <a:ext cx="184453" cy="184453"/>
          </a:xfrm>
          <a:prstGeom prst="rect">
            <a:avLst/>
          </a:prstGeom>
        </p:spPr>
      </p:pic>
      <p:pic>
        <p:nvPicPr>
          <p:cNvPr id="25" name="enteef 3">
            <a:hlinkClick r:id="" action="ppaction://media"/>
            <a:extLst>
              <a:ext uri="{FF2B5EF4-FFF2-40B4-BE49-F238E27FC236}">
                <a16:creationId xmlns:a16="http://schemas.microsoft.com/office/drawing/2014/main" id="{9C7E709A-541F-1F23-45F1-1AFECDF1FB8D}"/>
              </a:ext>
              <a:ext uri="{C183D7F6-B498-43B3-948B-1728B52AA6E4}">
                <adec:decorative xmlns:adec="http://schemas.microsoft.com/office/drawing/2017/decorative" val="1"/>
              </a:ext>
            </a:extLst>
          </p:cNvPr>
          <p:cNvPicPr>
            <a:picLocks noChangeAspect="1"/>
          </p:cNvPicPr>
          <p:nvPr>
            <a:audioFile r:link="rId5"/>
            <p:extLst>
              <p:ext uri="{DAA4B4D4-6D71-4841-9C94-3DE7FCFB9230}">
                <p14:media xmlns:p14="http://schemas.microsoft.com/office/powerpoint/2010/main" r:embed="rId4">
                  <p14:extLst>
                    <p:ext uri="{3AFAAA56-56D3-431D-BCD4-E75A35582382}">
                      <p173:tracksInfo xmlns:p173="http://schemas.microsoft.com/office/powerpoint/2017/3/main" displayLoc="slide">
                        <p173:trackLst>
                          <p173:track id="{F223E64F-9F0A-4EBC-9CFB-5859DEA0EF7C}" label="enteef 3" lang="" r:embed="rId10"/>
                        </p173:trackLst>
                      </p173:tracksInfo>
                    </p:ext>
                  </p14:extLst>
                </p14:media>
              </p:ext>
            </p:extLst>
          </p:nvPr>
        </p:nvPicPr>
        <p:blipFill>
          <a:blip r:embed="rId9"/>
          <a:stretch>
            <a:fillRect/>
          </a:stretch>
        </p:blipFill>
        <p:spPr>
          <a:xfrm>
            <a:off x="11731537" y="6414065"/>
            <a:ext cx="369333" cy="369333"/>
          </a:xfrm>
          <a:prstGeom prst="rect">
            <a:avLst/>
          </a:prstGeom>
        </p:spPr>
      </p:pic>
      <p:grpSp>
        <p:nvGrpSpPr>
          <p:cNvPr id="3" name="Group 2" descr="Being your own boss - ilustration with a suitcase.">
            <a:extLst>
              <a:ext uri="{FF2B5EF4-FFF2-40B4-BE49-F238E27FC236}">
                <a16:creationId xmlns:a16="http://schemas.microsoft.com/office/drawing/2014/main" id="{385A7C99-1F84-E818-A913-47EA94DEBCC6}"/>
              </a:ext>
            </a:extLst>
          </p:cNvPr>
          <p:cNvGrpSpPr/>
          <p:nvPr/>
        </p:nvGrpSpPr>
        <p:grpSpPr>
          <a:xfrm>
            <a:off x="442386" y="1185645"/>
            <a:ext cx="3359230" cy="1408176"/>
            <a:chOff x="442386" y="1185645"/>
            <a:chExt cx="3359230" cy="1408176"/>
          </a:xfrm>
        </p:grpSpPr>
        <p:sp>
          <p:nvSpPr>
            <p:cNvPr id="15" name="Dymek myśli: chmurka 14">
              <a:extLst>
                <a:ext uri="{FF2B5EF4-FFF2-40B4-BE49-F238E27FC236}">
                  <a16:creationId xmlns:a16="http://schemas.microsoft.com/office/drawing/2014/main" id="{30C44CC8-592A-A1EC-7C5C-0781EDD74089}"/>
                </a:ext>
              </a:extLst>
            </p:cNvPr>
            <p:cNvSpPr/>
            <p:nvPr/>
          </p:nvSpPr>
          <p:spPr>
            <a:xfrm>
              <a:off x="1622824" y="1185645"/>
              <a:ext cx="2178792" cy="1408176"/>
            </a:xfrm>
            <a:prstGeom prst="cloudCallout">
              <a:avLst>
                <a:gd name="adj1" fmla="val 70907"/>
                <a:gd name="adj2" fmla="val 36614"/>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1">
                      <a:lumMod val="75000"/>
                    </a:schemeClr>
                  </a:solidFill>
                </a:rPr>
                <a:t>Being </a:t>
              </a:r>
              <a:r>
                <a:rPr lang="pl-PL" dirty="0">
                  <a:solidFill>
                    <a:schemeClr val="accent1">
                      <a:lumMod val="75000"/>
                    </a:schemeClr>
                  </a:solidFill>
                </a:rPr>
                <a:t>your own boss</a:t>
              </a:r>
              <a:endParaRPr lang="en-AU" dirty="0">
                <a:solidFill>
                  <a:schemeClr val="accent1">
                    <a:lumMod val="75000"/>
                  </a:schemeClr>
                </a:solidFill>
              </a:endParaRPr>
            </a:p>
          </p:txBody>
        </p:sp>
        <p:sp>
          <p:nvSpPr>
            <p:cNvPr id="11" name="TextBox 10">
              <a:extLst>
                <a:ext uri="{FF2B5EF4-FFF2-40B4-BE49-F238E27FC236}">
                  <a16:creationId xmlns:a16="http://schemas.microsoft.com/office/drawing/2014/main" id="{D08051F2-E3B3-A0EE-226B-EA2B011C86F4}"/>
                </a:ext>
                <a:ext uri="{C183D7F6-B498-43B3-948B-1728B52AA6E4}">
                  <adec:decorative xmlns:adec="http://schemas.microsoft.com/office/drawing/2017/decorative" val="1"/>
                </a:ext>
              </a:extLst>
            </p:cNvPr>
            <p:cNvSpPr txBox="1"/>
            <p:nvPr/>
          </p:nvSpPr>
          <p:spPr>
            <a:xfrm>
              <a:off x="442386" y="1494196"/>
              <a:ext cx="977046" cy="830997"/>
            </a:xfrm>
            <a:prstGeom prst="rect">
              <a:avLst/>
            </a:prstGeom>
            <a:noFill/>
          </p:spPr>
          <p:txBody>
            <a:bodyPr wrap="square">
              <a:spAutoFit/>
            </a:bodyPr>
            <a:lstStyle/>
            <a:p>
              <a:r>
                <a:rPr lang="en-GB" sz="4800" dirty="0"/>
                <a:t>💼</a:t>
              </a:r>
            </a:p>
          </p:txBody>
        </p:sp>
      </p:grpSp>
      <p:grpSp>
        <p:nvGrpSpPr>
          <p:cNvPr id="4" name="Group 3" descr="Developong your skill set - ilustration with tools.">
            <a:extLst>
              <a:ext uri="{FF2B5EF4-FFF2-40B4-BE49-F238E27FC236}">
                <a16:creationId xmlns:a16="http://schemas.microsoft.com/office/drawing/2014/main" id="{0398D63F-48F7-8443-37DF-E0B9DFA1B8B0}"/>
              </a:ext>
            </a:extLst>
          </p:cNvPr>
          <p:cNvGrpSpPr/>
          <p:nvPr/>
        </p:nvGrpSpPr>
        <p:grpSpPr>
          <a:xfrm>
            <a:off x="373310" y="3004405"/>
            <a:ext cx="2866009" cy="2135091"/>
            <a:chOff x="373310" y="3004405"/>
            <a:chExt cx="2866009" cy="2135091"/>
          </a:xfrm>
        </p:grpSpPr>
        <p:sp>
          <p:nvSpPr>
            <p:cNvPr id="16" name="Dymek myśli: chmurka 15">
              <a:extLst>
                <a:ext uri="{FF2B5EF4-FFF2-40B4-BE49-F238E27FC236}">
                  <a16:creationId xmlns:a16="http://schemas.microsoft.com/office/drawing/2014/main" id="{554A8242-4E8B-3A90-93C6-9881DFD1BAD3}"/>
                </a:ext>
              </a:extLst>
            </p:cNvPr>
            <p:cNvSpPr/>
            <p:nvPr/>
          </p:nvSpPr>
          <p:spPr>
            <a:xfrm>
              <a:off x="1060527" y="3004405"/>
              <a:ext cx="2178792" cy="1408176"/>
            </a:xfrm>
            <a:prstGeom prst="cloudCallout">
              <a:avLst>
                <a:gd name="adj1" fmla="val 70702"/>
                <a:gd name="adj2" fmla="val -3734"/>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noProof="0" dirty="0">
                  <a:solidFill>
                    <a:schemeClr val="accent1">
                      <a:lumMod val="75000"/>
                    </a:schemeClr>
                  </a:solidFill>
                </a:rPr>
                <a:t>Develop</a:t>
              </a:r>
              <a:r>
                <a:rPr lang="pl-PL" noProof="0" dirty="0">
                  <a:solidFill>
                    <a:schemeClr val="accent1">
                      <a:lumMod val="75000"/>
                    </a:schemeClr>
                  </a:solidFill>
                </a:rPr>
                <a:t>ing</a:t>
              </a:r>
              <a:r>
                <a:rPr lang="en-AU" noProof="0" dirty="0">
                  <a:solidFill>
                    <a:schemeClr val="accent1">
                      <a:lumMod val="75000"/>
                    </a:schemeClr>
                  </a:solidFill>
                </a:rPr>
                <a:t> your skill set</a:t>
              </a:r>
            </a:p>
          </p:txBody>
        </p:sp>
        <p:sp>
          <p:nvSpPr>
            <p:cNvPr id="27" name="TextBox 26">
              <a:extLst>
                <a:ext uri="{FF2B5EF4-FFF2-40B4-BE49-F238E27FC236}">
                  <a16:creationId xmlns:a16="http://schemas.microsoft.com/office/drawing/2014/main" id="{35B0CF9C-ADD1-C3FE-A9E6-5DCA6DD7BD0F}"/>
                </a:ext>
                <a:ext uri="{C183D7F6-B498-43B3-948B-1728B52AA6E4}">
                  <adec:decorative xmlns:adec="http://schemas.microsoft.com/office/drawing/2017/decorative" val="1"/>
                </a:ext>
              </a:extLst>
            </p:cNvPr>
            <p:cNvSpPr txBox="1"/>
            <p:nvPr/>
          </p:nvSpPr>
          <p:spPr>
            <a:xfrm>
              <a:off x="373310" y="4308499"/>
              <a:ext cx="1115197" cy="830997"/>
            </a:xfrm>
            <a:prstGeom prst="rect">
              <a:avLst/>
            </a:prstGeom>
            <a:noFill/>
          </p:spPr>
          <p:txBody>
            <a:bodyPr wrap="square">
              <a:spAutoFit/>
            </a:bodyPr>
            <a:lstStyle/>
            <a:p>
              <a:r>
                <a:rPr lang="en-GB" sz="4800" dirty="0"/>
                <a:t>🛠️</a:t>
              </a:r>
            </a:p>
          </p:txBody>
        </p:sp>
      </p:grpSp>
      <p:grpSp>
        <p:nvGrpSpPr>
          <p:cNvPr id="5" name="Group 4" descr="Illustration of Work from anywhere - a palm tree.">
            <a:extLst>
              <a:ext uri="{FF2B5EF4-FFF2-40B4-BE49-F238E27FC236}">
                <a16:creationId xmlns:a16="http://schemas.microsoft.com/office/drawing/2014/main" id="{C77C7248-4AE4-98C6-907E-98FB8ADC5D68}"/>
              </a:ext>
            </a:extLst>
          </p:cNvPr>
          <p:cNvGrpSpPr/>
          <p:nvPr/>
        </p:nvGrpSpPr>
        <p:grpSpPr>
          <a:xfrm>
            <a:off x="2120944" y="4520056"/>
            <a:ext cx="2973460" cy="1777508"/>
            <a:chOff x="2120944" y="4520056"/>
            <a:chExt cx="2973460" cy="1777508"/>
          </a:xfrm>
        </p:grpSpPr>
        <p:sp>
          <p:nvSpPr>
            <p:cNvPr id="17" name="Dymek myśli: chmurka 16">
              <a:extLst>
                <a:ext uri="{FF2B5EF4-FFF2-40B4-BE49-F238E27FC236}">
                  <a16:creationId xmlns:a16="http://schemas.microsoft.com/office/drawing/2014/main" id="{BC5E8E7F-CAA9-E035-7C41-3B38DB8CDFD2}"/>
                </a:ext>
              </a:extLst>
            </p:cNvPr>
            <p:cNvSpPr/>
            <p:nvPr/>
          </p:nvSpPr>
          <p:spPr>
            <a:xfrm>
              <a:off x="2915612" y="4520056"/>
              <a:ext cx="2178792" cy="1408176"/>
            </a:xfrm>
            <a:prstGeom prst="cloudCallout">
              <a:avLst>
                <a:gd name="adj1" fmla="val 63987"/>
                <a:gd name="adj2" fmla="val -67370"/>
              </a:avLst>
            </a:prstGeom>
            <a:solidFill>
              <a:schemeClr val="bg1">
                <a:alpha val="6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noProof="0" dirty="0">
                  <a:solidFill>
                    <a:schemeClr val="accent1">
                      <a:lumMod val="75000"/>
                    </a:schemeClr>
                  </a:solidFill>
                </a:rPr>
                <a:t>Working from anywhere</a:t>
              </a:r>
            </a:p>
          </p:txBody>
        </p:sp>
        <p:sp>
          <p:nvSpPr>
            <p:cNvPr id="29" name="TextBox 28">
              <a:extLst>
                <a:ext uri="{FF2B5EF4-FFF2-40B4-BE49-F238E27FC236}">
                  <a16:creationId xmlns:a16="http://schemas.microsoft.com/office/drawing/2014/main" id="{86D278A1-67B4-42EF-E76A-DDE36AE18404}"/>
                </a:ext>
                <a:ext uri="{C183D7F6-B498-43B3-948B-1728B52AA6E4}">
                  <adec:decorative xmlns:adec="http://schemas.microsoft.com/office/drawing/2017/decorative" val="1"/>
                </a:ext>
              </a:extLst>
            </p:cNvPr>
            <p:cNvSpPr txBox="1"/>
            <p:nvPr/>
          </p:nvSpPr>
          <p:spPr>
            <a:xfrm>
              <a:off x="2120944" y="5466567"/>
              <a:ext cx="955978" cy="830997"/>
            </a:xfrm>
            <a:prstGeom prst="rect">
              <a:avLst/>
            </a:prstGeom>
            <a:noFill/>
          </p:spPr>
          <p:txBody>
            <a:bodyPr wrap="square">
              <a:spAutoFit/>
            </a:bodyPr>
            <a:lstStyle/>
            <a:p>
              <a:r>
                <a:rPr lang="en-GB" sz="4800" dirty="0"/>
                <a:t>🏝️</a:t>
              </a:r>
            </a:p>
          </p:txBody>
        </p:sp>
      </p:grpSp>
      <p:grpSp>
        <p:nvGrpSpPr>
          <p:cNvPr id="8" name="Group 7" descr="Illustration of flexible working hours – one piece of the puzzle.">
            <a:extLst>
              <a:ext uri="{FF2B5EF4-FFF2-40B4-BE49-F238E27FC236}">
                <a16:creationId xmlns:a16="http://schemas.microsoft.com/office/drawing/2014/main" id="{74A822E8-643F-5ACD-8171-493544278AEE}"/>
              </a:ext>
            </a:extLst>
          </p:cNvPr>
          <p:cNvGrpSpPr/>
          <p:nvPr/>
        </p:nvGrpSpPr>
        <p:grpSpPr>
          <a:xfrm>
            <a:off x="7693093" y="1146555"/>
            <a:ext cx="3199389" cy="1408176"/>
            <a:chOff x="7693093" y="1146555"/>
            <a:chExt cx="3199389" cy="1408176"/>
          </a:xfrm>
        </p:grpSpPr>
        <p:sp>
          <p:nvSpPr>
            <p:cNvPr id="14" name="Dymek myśli: chmurka 13">
              <a:extLst>
                <a:ext uri="{FF2B5EF4-FFF2-40B4-BE49-F238E27FC236}">
                  <a16:creationId xmlns:a16="http://schemas.microsoft.com/office/drawing/2014/main" id="{40EDBE34-92BE-A6FE-03D9-333541AA3BDC}"/>
                </a:ext>
              </a:extLst>
            </p:cNvPr>
            <p:cNvSpPr/>
            <p:nvPr/>
          </p:nvSpPr>
          <p:spPr>
            <a:xfrm>
              <a:off x="7693093" y="1146555"/>
              <a:ext cx="2178792" cy="1408176"/>
            </a:xfrm>
            <a:prstGeom prst="cloudCallout">
              <a:avLst>
                <a:gd name="adj1" fmla="val -68632"/>
                <a:gd name="adj2" fmla="val 59253"/>
              </a:avLst>
            </a:prstGeom>
            <a:solidFill>
              <a:schemeClr val="bg1">
                <a:alpha val="58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noProof="0" dirty="0">
                  <a:solidFill>
                    <a:schemeClr val="accent1">
                      <a:lumMod val="75000"/>
                    </a:schemeClr>
                  </a:solidFill>
                </a:rPr>
                <a:t>Flexible working hours</a:t>
              </a:r>
            </a:p>
          </p:txBody>
        </p:sp>
        <p:sp>
          <p:nvSpPr>
            <p:cNvPr id="31" name="TextBox 30">
              <a:extLst>
                <a:ext uri="{FF2B5EF4-FFF2-40B4-BE49-F238E27FC236}">
                  <a16:creationId xmlns:a16="http://schemas.microsoft.com/office/drawing/2014/main" id="{A9980CCE-EDF9-5A63-B680-F93450EDF07A}"/>
                </a:ext>
                <a:ext uri="{C183D7F6-B498-43B3-948B-1728B52AA6E4}">
                  <adec:decorative xmlns:adec="http://schemas.microsoft.com/office/drawing/2017/decorative" val="1"/>
                </a:ext>
              </a:extLst>
            </p:cNvPr>
            <p:cNvSpPr txBox="1"/>
            <p:nvPr/>
          </p:nvSpPr>
          <p:spPr>
            <a:xfrm>
              <a:off x="9936504" y="1185645"/>
              <a:ext cx="955978" cy="830997"/>
            </a:xfrm>
            <a:prstGeom prst="rect">
              <a:avLst/>
            </a:prstGeom>
            <a:noFill/>
          </p:spPr>
          <p:txBody>
            <a:bodyPr wrap="square">
              <a:spAutoFit/>
            </a:bodyPr>
            <a:lstStyle/>
            <a:p>
              <a:r>
                <a:rPr lang="en-GB" sz="4800" dirty="0"/>
                <a:t>🧩</a:t>
              </a:r>
            </a:p>
          </p:txBody>
        </p:sp>
      </p:grpSp>
      <p:grpSp>
        <p:nvGrpSpPr>
          <p:cNvPr id="9" name="Group 8" descr="Illustration of income from multiple sources - a bundle of banknotes.">
            <a:extLst>
              <a:ext uri="{FF2B5EF4-FFF2-40B4-BE49-F238E27FC236}">
                <a16:creationId xmlns:a16="http://schemas.microsoft.com/office/drawing/2014/main" id="{E3121DB9-3352-48D4-815D-B1B903DA0B05}"/>
              </a:ext>
            </a:extLst>
          </p:cNvPr>
          <p:cNvGrpSpPr/>
          <p:nvPr/>
        </p:nvGrpSpPr>
        <p:grpSpPr>
          <a:xfrm>
            <a:off x="8155173" y="3894953"/>
            <a:ext cx="3663517" cy="1408176"/>
            <a:chOff x="8155173" y="3894953"/>
            <a:chExt cx="3663517" cy="1408176"/>
          </a:xfrm>
        </p:grpSpPr>
        <p:sp>
          <p:nvSpPr>
            <p:cNvPr id="19" name="Dymek myśli: chmurka 18">
              <a:extLst>
                <a:ext uri="{FF2B5EF4-FFF2-40B4-BE49-F238E27FC236}">
                  <a16:creationId xmlns:a16="http://schemas.microsoft.com/office/drawing/2014/main" id="{EF432E65-66D8-4A33-31F0-E4F8E6E86C38}"/>
                </a:ext>
              </a:extLst>
            </p:cNvPr>
            <p:cNvSpPr/>
            <p:nvPr/>
          </p:nvSpPr>
          <p:spPr>
            <a:xfrm>
              <a:off x="8155173" y="3894953"/>
              <a:ext cx="2467791" cy="1408176"/>
            </a:xfrm>
            <a:prstGeom prst="cloudCallout">
              <a:avLst>
                <a:gd name="adj1" fmla="val -74146"/>
                <a:gd name="adj2" fmla="val -21688"/>
              </a:avLst>
            </a:prstGeom>
            <a:solidFill>
              <a:schemeClr val="bg1">
                <a:alpha val="6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noProof="0" dirty="0">
                  <a:solidFill>
                    <a:schemeClr val="accent1">
                      <a:lumMod val="75000"/>
                    </a:schemeClr>
                  </a:solidFill>
                </a:rPr>
                <a:t>Income from multiple sources</a:t>
              </a:r>
            </a:p>
          </p:txBody>
        </p:sp>
        <p:sp>
          <p:nvSpPr>
            <p:cNvPr id="33" name="TextBox 32">
              <a:extLst>
                <a:ext uri="{FF2B5EF4-FFF2-40B4-BE49-F238E27FC236}">
                  <a16:creationId xmlns:a16="http://schemas.microsoft.com/office/drawing/2014/main" id="{3A9C3316-1BDB-E7A9-DB61-FC750E027C4A}"/>
                </a:ext>
                <a:ext uri="{C183D7F6-B498-43B3-948B-1728B52AA6E4}">
                  <adec:decorative xmlns:adec="http://schemas.microsoft.com/office/drawing/2017/decorative" val="1"/>
                </a:ext>
              </a:extLst>
            </p:cNvPr>
            <p:cNvSpPr txBox="1"/>
            <p:nvPr/>
          </p:nvSpPr>
          <p:spPr>
            <a:xfrm>
              <a:off x="10678779" y="4109643"/>
              <a:ext cx="1139911" cy="830997"/>
            </a:xfrm>
            <a:prstGeom prst="rect">
              <a:avLst/>
            </a:prstGeom>
            <a:noFill/>
          </p:spPr>
          <p:txBody>
            <a:bodyPr wrap="square">
              <a:spAutoFit/>
            </a:bodyPr>
            <a:lstStyle/>
            <a:p>
              <a:r>
                <a:rPr lang="en-GB" sz="4800" dirty="0"/>
                <a:t>💵</a:t>
              </a:r>
            </a:p>
          </p:txBody>
        </p:sp>
      </p:grpSp>
      <p:sp>
        <p:nvSpPr>
          <p:cNvPr id="7" name="pole tekstowe 6">
            <a:extLst>
              <a:ext uri="{FF2B5EF4-FFF2-40B4-BE49-F238E27FC236}">
                <a16:creationId xmlns:a16="http://schemas.microsoft.com/office/drawing/2014/main" id="{DC4DA3F4-6053-E7EC-96BE-C7EDAC2DD135}"/>
              </a:ext>
            </a:extLst>
          </p:cNvPr>
          <p:cNvSpPr txBox="1"/>
          <p:nvPr/>
        </p:nvSpPr>
        <p:spPr>
          <a:xfrm>
            <a:off x="5158925" y="5928232"/>
            <a:ext cx="6203493" cy="369332"/>
          </a:xfrm>
          <a:prstGeom prst="rect">
            <a:avLst/>
          </a:prstGeom>
          <a:noFill/>
        </p:spPr>
        <p:txBody>
          <a:bodyPr wrap="none" rtlCol="0">
            <a:spAutoFit/>
          </a:bodyPr>
          <a:lstStyle/>
          <a:p>
            <a:r>
              <a:rPr lang="en-GB" i="1" noProof="0" dirty="0"/>
              <a:t>But you must be ready to take the responsibility for yourself…</a:t>
            </a:r>
          </a:p>
        </p:txBody>
      </p:sp>
    </p:spTree>
    <p:custDataLst>
      <p:tags r:id="rId1"/>
    </p:custDataLst>
    <p:extLst>
      <p:ext uri="{BB962C8B-B14F-4D97-AF65-F5344CB8AC3E}">
        <p14:creationId xmlns:p14="http://schemas.microsoft.com/office/powerpoint/2010/main" val="1526940545"/>
      </p:ext>
    </p:extLst>
  </p:cSld>
  <p:clrMapOvr>
    <a:masterClrMapping/>
  </p:clrMapOvr>
  <mc:AlternateContent xmlns:mc="http://schemas.openxmlformats.org/markup-compatibility/2006" xmlns:p14="http://schemas.microsoft.com/office/powerpoint/2010/main">
    <mc:Choice Requires="p14">
      <p:transition p14:dur="0" advTm="35538"/>
    </mc:Choice>
    <mc:Fallback xmlns="">
      <p:transition advTm="355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84"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audio>
              <p:cMediaNode vol="80000">
                <p:cTn id="32" fill="hold" display="0">
                  <p:stCondLst>
                    <p:cond delay="indefinite"/>
                  </p:stCondLst>
                  <p:endCondLst>
                    <p:cond evt="onStopAudio" delay="0">
                      <p:tgtEl>
                        <p:sldTgt/>
                      </p:tgtEl>
                    </p:cond>
                  </p:endCondLst>
                </p:cTn>
                <p:tgtEl>
                  <p:spTgt spid="25"/>
                </p:tgtEl>
              </p:cMediaNode>
            </p:audio>
          </p:childTnLst>
        </p:cTn>
      </p:par>
    </p:tnLst>
    <p:bldLst>
      <p:bldP spid="7" grpId="0"/>
    </p:bldLst>
  </p:timing>
  <p:extLst>
    <p:ext uri="{E180D4A7-C9FB-4DFB-919C-405C955672EB}">
      <p14:showEvtLst xmlns:p14="http://schemas.microsoft.com/office/powerpoint/2010/main">
        <p14:playEvt time="1606" objId="25"/>
        <p14:stopEvt time="34726" objId="2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a 10" descr="Male outline.">
            <a:extLst>
              <a:ext uri="{FF2B5EF4-FFF2-40B4-BE49-F238E27FC236}">
                <a16:creationId xmlns:a16="http://schemas.microsoft.com/office/drawing/2014/main" id="{8FDE1D70-154B-8BEE-D1B6-5B4118F8030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422402" y="3194186"/>
            <a:ext cx="1557528" cy="1557528"/>
          </a:xfrm>
          <a:prstGeom prst="rect">
            <a:avLst/>
          </a:prstGeom>
        </p:spPr>
      </p:pic>
      <p:grpSp>
        <p:nvGrpSpPr>
          <p:cNvPr id="2" name="Group 1" descr="A collection of useful freelancer portal names: Upwork, SimplyHired, Freelancer, Designs, Fiverr, PeoplePerHour, Toptal, Staff.com, Guru. In the middle is the word: Freelancing?">
            <a:extLst>
              <a:ext uri="{FF2B5EF4-FFF2-40B4-BE49-F238E27FC236}">
                <a16:creationId xmlns:a16="http://schemas.microsoft.com/office/drawing/2014/main" id="{5154AD2D-A52F-66B5-3F47-A8D3C3E49F1F}"/>
              </a:ext>
            </a:extLst>
          </p:cNvPr>
          <p:cNvGrpSpPr/>
          <p:nvPr/>
        </p:nvGrpSpPr>
        <p:grpSpPr>
          <a:xfrm>
            <a:off x="535016" y="369186"/>
            <a:ext cx="3527969" cy="2713748"/>
            <a:chOff x="535016" y="369186"/>
            <a:chExt cx="3527969" cy="2713748"/>
          </a:xfrm>
        </p:grpSpPr>
        <p:pic>
          <p:nvPicPr>
            <p:cNvPr id="21" name="Obraz 20" descr="A collage of logos from various freelancing platforms including Upwork, SimplyHired, Freelancer, Guru, 99designs, Staff.com, Damongo, Toptal, Fiverr, and PeoplePerHour. The central text &quot;Freelancing?&quot; suggests a focus on options or resources available for freelancers.">
              <a:extLst>
                <a:ext uri="{FF2B5EF4-FFF2-40B4-BE49-F238E27FC236}">
                  <a16:creationId xmlns:a16="http://schemas.microsoft.com/office/drawing/2014/main" id="{3768A960-08A6-CE1B-6052-3B3F7A15AB32}"/>
                </a:ext>
              </a:extLst>
            </p:cNvPr>
            <p:cNvPicPr>
              <a:picLocks noChangeAspect="1"/>
            </p:cNvPicPr>
            <p:nvPr/>
          </p:nvPicPr>
          <p:blipFill>
            <a:blip r:embed="rId9"/>
            <a:stretch>
              <a:fillRect/>
            </a:stretch>
          </p:blipFill>
          <p:spPr>
            <a:xfrm>
              <a:off x="535016" y="369186"/>
              <a:ext cx="3527969" cy="1668333"/>
            </a:xfrm>
            <a:prstGeom prst="rect">
              <a:avLst/>
            </a:prstGeom>
          </p:spPr>
        </p:pic>
        <p:cxnSp>
          <p:nvCxnSpPr>
            <p:cNvPr id="33" name="Łącznik prosty ze strzałką 26">
              <a:extLst>
                <a:ext uri="{FF2B5EF4-FFF2-40B4-BE49-F238E27FC236}">
                  <a16:creationId xmlns:a16="http://schemas.microsoft.com/office/drawing/2014/main" id="{5C01CDB1-EC97-6815-CB6C-797A17B603F4}"/>
                </a:ext>
                <a:ext uri="{C183D7F6-B498-43B3-948B-1728B52AA6E4}">
                  <adec:decorative xmlns:adec="http://schemas.microsoft.com/office/drawing/2017/decorative" val="1"/>
                </a:ext>
              </a:extLst>
            </p:cNvPr>
            <p:cNvCxnSpPr>
              <a:cxnSpLocks/>
            </p:cNvCxnSpPr>
            <p:nvPr/>
          </p:nvCxnSpPr>
          <p:spPr>
            <a:xfrm flipV="1">
              <a:off x="2201166" y="2275171"/>
              <a:ext cx="0" cy="807763"/>
            </a:xfrm>
            <a:prstGeom prst="straightConnector1">
              <a:avLst/>
            </a:prstGeom>
            <a:ln w="165100">
              <a:tailEnd type="triangle"/>
            </a:ln>
          </p:spPr>
          <p:style>
            <a:lnRef idx="1">
              <a:schemeClr val="accent6"/>
            </a:lnRef>
            <a:fillRef idx="0">
              <a:schemeClr val="accent6"/>
            </a:fillRef>
            <a:effectRef idx="0">
              <a:schemeClr val="accent6"/>
            </a:effectRef>
            <a:fontRef idx="minor">
              <a:schemeClr val="tx1"/>
            </a:fontRef>
          </p:style>
        </p:cxnSp>
        <p:sp>
          <p:nvSpPr>
            <p:cNvPr id="29" name="TextBox 28">
              <a:extLst>
                <a:ext uri="{FF2B5EF4-FFF2-40B4-BE49-F238E27FC236}">
                  <a16:creationId xmlns:a16="http://schemas.microsoft.com/office/drawing/2014/main" id="{0775D66A-555A-5C9A-CBF5-62C471BF367F}"/>
                </a:ext>
              </a:extLst>
            </p:cNvPr>
            <p:cNvSpPr txBox="1"/>
            <p:nvPr/>
          </p:nvSpPr>
          <p:spPr>
            <a:xfrm>
              <a:off x="2095900" y="2494386"/>
              <a:ext cx="221381" cy="369332"/>
            </a:xfrm>
            <a:prstGeom prst="rect">
              <a:avLst/>
            </a:prstGeom>
            <a:noFill/>
          </p:spPr>
          <p:txBody>
            <a:bodyPr wrap="square" rtlCol="0">
              <a:spAutoFit/>
            </a:bodyPr>
            <a:lstStyle/>
            <a:p>
              <a:pPr algn="ctr"/>
              <a:r>
                <a:rPr lang="pl-PL" b="1" dirty="0">
                  <a:solidFill>
                    <a:schemeClr val="bg1"/>
                  </a:solidFill>
                </a:rPr>
                <a:t>?</a:t>
              </a:r>
              <a:endParaRPr lang="en-US" b="1" dirty="0">
                <a:solidFill>
                  <a:schemeClr val="bg1"/>
                </a:solidFill>
              </a:endParaRPr>
            </a:p>
          </p:txBody>
        </p:sp>
      </p:grpSp>
      <p:sp>
        <p:nvSpPr>
          <p:cNvPr id="42" name="pole tekstowe 41">
            <a:extLst>
              <a:ext uri="{FF2B5EF4-FFF2-40B4-BE49-F238E27FC236}">
                <a16:creationId xmlns:a16="http://schemas.microsoft.com/office/drawing/2014/main" id="{BF2A8396-9B55-7ABC-5CF5-8AB7C0B855B1}"/>
              </a:ext>
            </a:extLst>
          </p:cNvPr>
          <p:cNvSpPr txBox="1"/>
          <p:nvPr/>
        </p:nvSpPr>
        <p:spPr>
          <a:xfrm>
            <a:off x="7223973" y="97726"/>
            <a:ext cx="4968027" cy="523220"/>
          </a:xfrm>
          <a:prstGeom prst="rect">
            <a:avLst/>
          </a:prstGeom>
          <a:noFill/>
        </p:spPr>
        <p:txBody>
          <a:bodyPr wrap="none" rtlCol="0">
            <a:spAutoFit/>
          </a:bodyPr>
          <a:lstStyle/>
          <a:p>
            <a:r>
              <a:rPr lang="en-AU" sz="2800" b="1" noProof="0" dirty="0"/>
              <a:t>Identified</a:t>
            </a:r>
            <a:r>
              <a:rPr lang="pl-PL" sz="2800" b="1" noProof="0" dirty="0"/>
              <a:t> </a:t>
            </a:r>
            <a:r>
              <a:rPr lang="en-AU" sz="2800" b="1" noProof="0" dirty="0"/>
              <a:t>Competence Areas</a:t>
            </a:r>
          </a:p>
        </p:txBody>
      </p:sp>
      <p:grpSp>
        <p:nvGrpSpPr>
          <p:cNvPr id="10" name="Group 9" descr="A circle connecting the names of the MOOC areas with the Competency Assessment Tool. Arrows lead from the Competency Assessment Tool to the names of the competency areas.">
            <a:extLst>
              <a:ext uri="{FF2B5EF4-FFF2-40B4-BE49-F238E27FC236}">
                <a16:creationId xmlns:a16="http://schemas.microsoft.com/office/drawing/2014/main" id="{8A0BAEB4-232E-B930-E1AB-850BB7126FA1}"/>
              </a:ext>
              <a:ext uri="{C183D7F6-B498-43B3-948B-1728B52AA6E4}">
                <adec:decorative xmlns:adec="http://schemas.microsoft.com/office/drawing/2017/decorative" val="0"/>
              </a:ext>
            </a:extLst>
          </p:cNvPr>
          <p:cNvGrpSpPr/>
          <p:nvPr/>
        </p:nvGrpSpPr>
        <p:grpSpPr>
          <a:xfrm>
            <a:off x="2808029" y="965336"/>
            <a:ext cx="7871541" cy="5522976"/>
            <a:chOff x="2808029" y="965336"/>
            <a:chExt cx="7871541" cy="5522976"/>
          </a:xfrm>
        </p:grpSpPr>
        <p:sp>
          <p:nvSpPr>
            <p:cNvPr id="14" name="Okrąg: pusty 13">
              <a:extLst>
                <a:ext uri="{FF2B5EF4-FFF2-40B4-BE49-F238E27FC236}">
                  <a16:creationId xmlns:a16="http://schemas.microsoft.com/office/drawing/2014/main" id="{E0FFF845-FEFE-ECF1-0F23-B0A0F3D41314}"/>
                </a:ext>
              </a:extLst>
            </p:cNvPr>
            <p:cNvSpPr/>
            <p:nvPr/>
          </p:nvSpPr>
          <p:spPr>
            <a:xfrm>
              <a:off x="4617098" y="965336"/>
              <a:ext cx="6062472" cy="5522976"/>
            </a:xfrm>
            <a:prstGeom prst="donut">
              <a:avLst>
                <a:gd name="adj" fmla="val 17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6" name="Łącznik prosty ze strzałką 15">
              <a:extLst>
                <a:ext uri="{FF2B5EF4-FFF2-40B4-BE49-F238E27FC236}">
                  <a16:creationId xmlns:a16="http://schemas.microsoft.com/office/drawing/2014/main" id="{09799332-3C49-0A65-80BB-216E016C3D0D}"/>
                </a:ext>
              </a:extLst>
            </p:cNvPr>
            <p:cNvCxnSpPr>
              <a:cxnSpLocks/>
            </p:cNvCxnSpPr>
            <p:nvPr/>
          </p:nvCxnSpPr>
          <p:spPr>
            <a:xfrm flipV="1">
              <a:off x="7997589" y="2414543"/>
              <a:ext cx="393999" cy="5941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Łącznik prosty ze strzałką 17">
              <a:extLst>
                <a:ext uri="{FF2B5EF4-FFF2-40B4-BE49-F238E27FC236}">
                  <a16:creationId xmlns:a16="http://schemas.microsoft.com/office/drawing/2014/main" id="{38DFBB9D-A999-0044-4B44-29568C4A61C5}"/>
                </a:ext>
              </a:extLst>
            </p:cNvPr>
            <p:cNvCxnSpPr>
              <a:cxnSpLocks/>
            </p:cNvCxnSpPr>
            <p:nvPr/>
          </p:nvCxnSpPr>
          <p:spPr>
            <a:xfrm flipV="1">
              <a:off x="8175987" y="3055591"/>
              <a:ext cx="452815" cy="3430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Łącznik prosty ze strzałką 19">
              <a:extLst>
                <a:ext uri="{FF2B5EF4-FFF2-40B4-BE49-F238E27FC236}">
                  <a16:creationId xmlns:a16="http://schemas.microsoft.com/office/drawing/2014/main" id="{8CFD0CA2-E42B-E147-632A-4F6D5C8A948A}"/>
                </a:ext>
              </a:extLst>
            </p:cNvPr>
            <p:cNvCxnSpPr>
              <a:cxnSpLocks/>
            </p:cNvCxnSpPr>
            <p:nvPr/>
          </p:nvCxnSpPr>
          <p:spPr>
            <a:xfrm>
              <a:off x="8194588" y="3972950"/>
              <a:ext cx="452088" cy="3080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Łącznik prosty ze strzałką 21">
              <a:extLst>
                <a:ext uri="{FF2B5EF4-FFF2-40B4-BE49-F238E27FC236}">
                  <a16:creationId xmlns:a16="http://schemas.microsoft.com/office/drawing/2014/main" id="{E1F2FEF2-7F5F-99A8-9100-F5AB8EE667D1}"/>
                </a:ext>
              </a:extLst>
            </p:cNvPr>
            <p:cNvCxnSpPr>
              <a:cxnSpLocks/>
            </p:cNvCxnSpPr>
            <p:nvPr/>
          </p:nvCxnSpPr>
          <p:spPr>
            <a:xfrm>
              <a:off x="7406018" y="4383874"/>
              <a:ext cx="0" cy="14009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Łącznik prosty ze strzałką 25">
              <a:extLst>
                <a:ext uri="{FF2B5EF4-FFF2-40B4-BE49-F238E27FC236}">
                  <a16:creationId xmlns:a16="http://schemas.microsoft.com/office/drawing/2014/main" id="{AECAF1BC-FB07-12DC-5377-2FC7AE163929}"/>
                </a:ext>
              </a:extLst>
            </p:cNvPr>
            <p:cNvCxnSpPr>
              <a:cxnSpLocks/>
            </p:cNvCxnSpPr>
            <p:nvPr/>
          </p:nvCxnSpPr>
          <p:spPr>
            <a:xfrm flipV="1">
              <a:off x="7406018" y="1629308"/>
              <a:ext cx="0" cy="137843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Łącznik prosty ze strzałką 39">
              <a:extLst>
                <a:ext uri="{FF2B5EF4-FFF2-40B4-BE49-F238E27FC236}">
                  <a16:creationId xmlns:a16="http://schemas.microsoft.com/office/drawing/2014/main" id="{2289560B-3348-5B5D-7E17-2415BE01CCF0}"/>
                </a:ext>
              </a:extLst>
            </p:cNvPr>
            <p:cNvCxnSpPr>
              <a:cxnSpLocks/>
            </p:cNvCxnSpPr>
            <p:nvPr/>
          </p:nvCxnSpPr>
          <p:spPr>
            <a:xfrm>
              <a:off x="2808029" y="3648777"/>
              <a:ext cx="981776" cy="0"/>
            </a:xfrm>
            <a:prstGeom prst="straightConnector1">
              <a:avLst/>
            </a:prstGeom>
            <a:ln w="16510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sp>
        <p:nvSpPr>
          <p:cNvPr id="3" name="Prostokąt: zaokrąglone rogi 2">
            <a:extLst>
              <a:ext uri="{FF2B5EF4-FFF2-40B4-BE49-F238E27FC236}">
                <a16:creationId xmlns:a16="http://schemas.microsoft.com/office/drawing/2014/main" id="{67C48C15-FC68-8A2E-7855-C8AF9B5CA78A}"/>
              </a:ext>
            </a:extLst>
          </p:cNvPr>
          <p:cNvSpPr/>
          <p:nvPr/>
        </p:nvSpPr>
        <p:spPr>
          <a:xfrm>
            <a:off x="5849112" y="858800"/>
            <a:ext cx="3387012" cy="66751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Foundations of Freelancing and Entrepreneurship</a:t>
            </a:r>
            <a:endParaRPr lang="en-GB" dirty="0"/>
          </a:p>
        </p:txBody>
      </p:sp>
      <p:sp>
        <p:nvSpPr>
          <p:cNvPr id="8" name="Prostokąt: zaokrąglone rogi 7">
            <a:extLst>
              <a:ext uri="{FF2B5EF4-FFF2-40B4-BE49-F238E27FC236}">
                <a16:creationId xmlns:a16="http://schemas.microsoft.com/office/drawing/2014/main" id="{B04788CD-FD34-451C-CE92-26DE306AF3D7}"/>
              </a:ext>
            </a:extLst>
          </p:cNvPr>
          <p:cNvSpPr/>
          <p:nvPr/>
        </p:nvSpPr>
        <p:spPr>
          <a:xfrm>
            <a:off x="8469544" y="1803033"/>
            <a:ext cx="3407664" cy="66751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Project Planning and Delivery (Project Management)</a:t>
            </a:r>
            <a:endParaRPr lang="en-GB" dirty="0"/>
          </a:p>
        </p:txBody>
      </p:sp>
      <p:sp>
        <p:nvSpPr>
          <p:cNvPr id="4" name="Prostokąt: zaokrąglone rogi 3">
            <a:extLst>
              <a:ext uri="{FF2B5EF4-FFF2-40B4-BE49-F238E27FC236}">
                <a16:creationId xmlns:a16="http://schemas.microsoft.com/office/drawing/2014/main" id="{AD9A4437-B976-0B5D-1165-26DA3E8E8C95}"/>
              </a:ext>
            </a:extLst>
          </p:cNvPr>
          <p:cNvSpPr/>
          <p:nvPr/>
        </p:nvSpPr>
        <p:spPr>
          <a:xfrm>
            <a:off x="8706379" y="2799109"/>
            <a:ext cx="3387015" cy="66751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Building a Strong</a:t>
            </a:r>
            <a:br>
              <a:rPr lang="pl-PL" b="1" dirty="0"/>
            </a:br>
            <a:r>
              <a:rPr lang="en-GB" b="1" dirty="0"/>
              <a:t>Professional Identity</a:t>
            </a:r>
            <a:endParaRPr lang="en-GB" dirty="0"/>
          </a:p>
        </p:txBody>
      </p:sp>
      <p:sp>
        <p:nvSpPr>
          <p:cNvPr id="5" name="Prostokąt: zaokrąglone rogi 4">
            <a:extLst>
              <a:ext uri="{FF2B5EF4-FFF2-40B4-BE49-F238E27FC236}">
                <a16:creationId xmlns:a16="http://schemas.microsoft.com/office/drawing/2014/main" id="{E20261A2-E1D5-F17F-14F5-0DE7408A2BD9}"/>
              </a:ext>
            </a:extLst>
          </p:cNvPr>
          <p:cNvSpPr/>
          <p:nvPr/>
        </p:nvSpPr>
        <p:spPr>
          <a:xfrm>
            <a:off x="8741670" y="3846197"/>
            <a:ext cx="3380997" cy="667512"/>
          </a:xfrm>
          <a:prstGeom prst="round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Client </a:t>
            </a:r>
            <a:r>
              <a:rPr lang="pl-PL" b="1" dirty="0"/>
              <a:t>A</a:t>
            </a:r>
            <a:r>
              <a:rPr lang="en-GB" b="1" dirty="0" err="1"/>
              <a:t>cquisition</a:t>
            </a:r>
            <a:r>
              <a:rPr lang="en-GB" b="1" dirty="0"/>
              <a:t> and </a:t>
            </a:r>
            <a:r>
              <a:rPr lang="pl-PL" b="1" dirty="0"/>
              <a:t>R</a:t>
            </a:r>
            <a:r>
              <a:rPr lang="en-GB" b="1" dirty="0" err="1"/>
              <a:t>elationship</a:t>
            </a:r>
            <a:r>
              <a:rPr lang="en-GB" b="1" dirty="0"/>
              <a:t> </a:t>
            </a:r>
            <a:r>
              <a:rPr lang="pl-PL" b="1" dirty="0"/>
              <a:t>B</a:t>
            </a:r>
            <a:r>
              <a:rPr lang="en-GB" b="1" dirty="0" err="1"/>
              <a:t>uilding</a:t>
            </a:r>
            <a:endParaRPr lang="en-GB" dirty="0"/>
          </a:p>
        </p:txBody>
      </p:sp>
      <p:sp>
        <p:nvSpPr>
          <p:cNvPr id="7" name="Prostokąt: zaokrąglone rogi 6">
            <a:extLst>
              <a:ext uri="{FF2B5EF4-FFF2-40B4-BE49-F238E27FC236}">
                <a16:creationId xmlns:a16="http://schemas.microsoft.com/office/drawing/2014/main" id="{8D7E606D-ABDF-401F-4E5D-ECE59B147573}"/>
              </a:ext>
            </a:extLst>
          </p:cNvPr>
          <p:cNvSpPr/>
          <p:nvPr/>
        </p:nvSpPr>
        <p:spPr>
          <a:xfrm>
            <a:off x="8590242" y="4927875"/>
            <a:ext cx="3387018" cy="667512"/>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Continuous Learning and Professional Growth</a:t>
            </a:r>
            <a:endParaRPr lang="en-GB" dirty="0"/>
          </a:p>
        </p:txBody>
      </p:sp>
      <p:sp>
        <p:nvSpPr>
          <p:cNvPr id="6" name="Prostokąt: zaokrąglone rogi 5">
            <a:extLst>
              <a:ext uri="{FF2B5EF4-FFF2-40B4-BE49-F238E27FC236}">
                <a16:creationId xmlns:a16="http://schemas.microsoft.com/office/drawing/2014/main" id="{4F6DD563-C574-8A70-FFD6-587B25949054}"/>
              </a:ext>
            </a:extLst>
          </p:cNvPr>
          <p:cNvSpPr/>
          <p:nvPr/>
        </p:nvSpPr>
        <p:spPr>
          <a:xfrm>
            <a:off x="5712511" y="5908551"/>
            <a:ext cx="3387013" cy="667512"/>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Personal Effectiveness and Resilience (</a:t>
            </a:r>
            <a:r>
              <a:rPr lang="pl-PL" b="1" dirty="0"/>
              <a:t>S</a:t>
            </a:r>
            <a:r>
              <a:rPr lang="en-GB" b="1" dirty="0"/>
              <a:t>elf-</a:t>
            </a:r>
            <a:r>
              <a:rPr lang="pl-PL" b="1" dirty="0"/>
              <a:t>M</a:t>
            </a:r>
            <a:r>
              <a:rPr lang="en-GB" b="1" dirty="0" err="1"/>
              <a:t>anagement</a:t>
            </a:r>
            <a:r>
              <a:rPr lang="en-GB" b="1" dirty="0"/>
              <a:t>)</a:t>
            </a:r>
            <a:endParaRPr lang="en-GB" dirty="0"/>
          </a:p>
        </p:txBody>
      </p:sp>
      <p:sp>
        <p:nvSpPr>
          <p:cNvPr id="9" name="Prostokąt: zaokrąglone rogi 7">
            <a:extLst>
              <a:ext uri="{FF2B5EF4-FFF2-40B4-BE49-F238E27FC236}">
                <a16:creationId xmlns:a16="http://schemas.microsoft.com/office/drawing/2014/main" id="{48947C78-7486-8F98-FDFA-18C69411BE98}"/>
              </a:ext>
            </a:extLst>
          </p:cNvPr>
          <p:cNvSpPr>
            <a:spLocks noGrp="1"/>
          </p:cNvSpPr>
          <p:nvPr>
            <p:ph type="title" idx="4294967295"/>
          </p:nvPr>
        </p:nvSpPr>
        <p:spPr>
          <a:xfrm>
            <a:off x="4039734" y="3111549"/>
            <a:ext cx="4112532" cy="1169474"/>
          </a:xfrm>
          <a:prstGeom prst="roundRect">
            <a:avLst/>
          </a:prstGeom>
          <a:solidFill>
            <a:srgbClr val="E66C6F"/>
          </a:solidFill>
          <a:ln w="15875"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l-PL" sz="2800" b="1" i="0" u="none" strike="noStrike" kern="1200" cap="none" spc="0" normalizeH="0" baseline="0" noProof="0" dirty="0">
                <a:ln>
                  <a:noFill/>
                </a:ln>
                <a:solidFill>
                  <a:schemeClr val="lt1"/>
                </a:solidFill>
                <a:effectLst/>
                <a:uLnTx/>
                <a:uFillTx/>
                <a:latin typeface="+mn-lt"/>
                <a:ea typeface="+mn-ea"/>
                <a:cs typeface="+mn-cs"/>
              </a:rPr>
              <a:t>Competency Assessment Tool</a:t>
            </a:r>
            <a:endParaRPr kumimoji="0" lang="en-GB" sz="2800" b="0" i="0" u="none" strike="noStrike" kern="1200" cap="none" spc="0" normalizeH="0" baseline="0" noProof="0" dirty="0">
              <a:ln>
                <a:noFill/>
              </a:ln>
              <a:solidFill>
                <a:schemeClr val="lt1"/>
              </a:solidFill>
              <a:effectLst/>
              <a:uLnTx/>
              <a:uFillTx/>
              <a:latin typeface="+mn-lt"/>
              <a:ea typeface="+mn-ea"/>
              <a:cs typeface="+mn-cs"/>
            </a:endParaRPr>
          </a:p>
        </p:txBody>
      </p:sp>
      <p:sp>
        <p:nvSpPr>
          <p:cNvPr id="44" name="pole tekstowe 43">
            <a:extLst>
              <a:ext uri="{FF2B5EF4-FFF2-40B4-BE49-F238E27FC236}">
                <a16:creationId xmlns:a16="http://schemas.microsoft.com/office/drawing/2014/main" id="{5F2BF96D-468B-3C33-D56B-FF4D73833A28}"/>
              </a:ext>
            </a:extLst>
          </p:cNvPr>
          <p:cNvSpPr txBox="1"/>
          <p:nvPr/>
        </p:nvSpPr>
        <p:spPr>
          <a:xfrm>
            <a:off x="3144913" y="4820481"/>
            <a:ext cx="3169921" cy="523220"/>
          </a:xfrm>
          <a:prstGeom prst="rect">
            <a:avLst/>
          </a:prstGeom>
          <a:solidFill>
            <a:schemeClr val="bg1"/>
          </a:solidFill>
        </p:spPr>
        <p:txBody>
          <a:bodyPr wrap="square">
            <a:spAutoFit/>
          </a:bodyPr>
          <a:lstStyle/>
          <a:p>
            <a:r>
              <a:rPr lang="pl-PL" sz="2800" b="1" dirty="0"/>
              <a:t>S</a:t>
            </a:r>
            <a:r>
              <a:rPr lang="en-GB" sz="2800" b="1" dirty="0"/>
              <a:t>elf-improvement</a:t>
            </a:r>
          </a:p>
        </p:txBody>
      </p:sp>
      <p:cxnSp>
        <p:nvCxnSpPr>
          <p:cNvPr id="30" name="Łącznik prosty ze strzałką 15">
            <a:extLst>
              <a:ext uri="{FF2B5EF4-FFF2-40B4-BE49-F238E27FC236}">
                <a16:creationId xmlns:a16="http://schemas.microsoft.com/office/drawing/2014/main" id="{0026ED0D-E7F1-C930-94C0-56EE4E82D8A7}"/>
              </a:ext>
              <a:ext uri="{C183D7F6-B498-43B3-948B-1728B52AA6E4}">
                <adec:decorative xmlns:adec="http://schemas.microsoft.com/office/drawing/2017/decorative" val="1"/>
              </a:ext>
            </a:extLst>
          </p:cNvPr>
          <p:cNvCxnSpPr>
            <a:cxnSpLocks/>
          </p:cNvCxnSpPr>
          <p:nvPr/>
        </p:nvCxnSpPr>
        <p:spPr>
          <a:xfrm>
            <a:off x="7995423" y="4376483"/>
            <a:ext cx="453640" cy="5980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Łącznik prosty ze strzałką 26" descr="An arrow pointing from the collection of MOOCs areas to a set of names of portals useful for freelancers.">
            <a:extLst>
              <a:ext uri="{FF2B5EF4-FFF2-40B4-BE49-F238E27FC236}">
                <a16:creationId xmlns:a16="http://schemas.microsoft.com/office/drawing/2014/main" id="{70EEB95E-5590-8C34-E59E-D4C5A3CE5908}"/>
              </a:ext>
            </a:extLst>
          </p:cNvPr>
          <p:cNvCxnSpPr>
            <a:cxnSpLocks/>
          </p:cNvCxnSpPr>
          <p:nvPr/>
        </p:nvCxnSpPr>
        <p:spPr>
          <a:xfrm flipH="1" flipV="1">
            <a:off x="4062985" y="1785533"/>
            <a:ext cx="872869" cy="377622"/>
          </a:xfrm>
          <a:prstGeom prst="straightConnector1">
            <a:avLst/>
          </a:prstGeom>
          <a:ln w="165100">
            <a:solidFill>
              <a:schemeClr val="accent1"/>
            </a:solidFill>
            <a:tailEnd type="triangle"/>
          </a:ln>
        </p:spPr>
        <p:style>
          <a:lnRef idx="1">
            <a:schemeClr val="accent6"/>
          </a:lnRef>
          <a:fillRef idx="0">
            <a:schemeClr val="accent6"/>
          </a:fillRef>
          <a:effectRef idx="0">
            <a:schemeClr val="accent6"/>
          </a:effectRef>
          <a:fontRef idx="minor">
            <a:schemeClr val="tx1"/>
          </a:fontRef>
        </p:style>
      </p:cxnSp>
      <p:pic>
        <p:nvPicPr>
          <p:cNvPr id="15" name="slajd 4">
            <a:hlinkClick r:id="" action="ppaction://media"/>
            <a:extLst>
              <a:ext uri="{FF2B5EF4-FFF2-40B4-BE49-F238E27FC236}">
                <a16:creationId xmlns:a16="http://schemas.microsoft.com/office/drawing/2014/main" id="{E6B75C24-5FF1-4595-A67B-8948D4A4A6B3}"/>
              </a:ext>
              <a:ext uri="{C183D7F6-B498-43B3-948B-1728B52AA6E4}">
                <adec:decorative xmlns:adec="http://schemas.microsoft.com/office/drawing/2017/decorative" val="1"/>
              </a:ext>
            </a:extLst>
          </p:cNvPr>
          <p:cNvPicPr>
            <a:picLocks noChangeAspect="1"/>
          </p:cNvPicPr>
          <p:nvPr>
            <a:audioFile r:link="rId3"/>
            <p:extLst>
              <p:ext uri="{DAA4B4D4-6D71-4841-9C94-3DE7FCFB9230}">
                <p14:media xmlns:p14="http://schemas.microsoft.com/office/powerpoint/2010/main" r:embed="rId2"/>
              </p:ext>
            </p:extLst>
          </p:nvPr>
        </p:nvPicPr>
        <p:blipFill>
          <a:blip r:embed="rId10">
            <a:alphaModFix amt="17000"/>
          </a:blip>
          <a:stretch>
            <a:fillRect/>
          </a:stretch>
        </p:blipFill>
        <p:spPr>
          <a:xfrm>
            <a:off x="11685912" y="6543936"/>
            <a:ext cx="234816" cy="234816"/>
          </a:xfrm>
          <a:prstGeom prst="rect">
            <a:avLst/>
          </a:prstGeom>
        </p:spPr>
      </p:pic>
      <p:pic>
        <p:nvPicPr>
          <p:cNvPr id="28" name="enteef 4">
            <a:hlinkClick r:id="" action="ppaction://media"/>
            <a:extLst>
              <a:ext uri="{FF2B5EF4-FFF2-40B4-BE49-F238E27FC236}">
                <a16:creationId xmlns:a16="http://schemas.microsoft.com/office/drawing/2014/main" id="{CFFBA8D6-A0F3-5A43-EC08-AB9498AAE412}"/>
              </a:ext>
              <a:ext uri="{C183D7F6-B498-43B3-948B-1728B52AA6E4}">
                <adec:decorative xmlns:adec="http://schemas.microsoft.com/office/drawing/2017/decorative" val="1"/>
              </a:ext>
            </a:extLst>
          </p:cNvPr>
          <p:cNvPicPr>
            <a:picLocks noChangeAspect="1"/>
          </p:cNvPicPr>
          <p:nvPr>
            <a:audioFile r:link="rId5"/>
            <p:extLst>
              <p:ext uri="{DAA4B4D4-6D71-4841-9C94-3DE7FCFB9230}">
                <p14:media xmlns:p14="http://schemas.microsoft.com/office/powerpoint/2010/main" r:embed="rId4">
                  <p14:extLst>
                    <p:ext uri="{3AFAAA56-56D3-431D-BCD4-E75A35582382}">
                      <p173:tracksInfo xmlns:p173="http://schemas.microsoft.com/office/powerpoint/2017/3/main" displayLoc="slide">
                        <p173:trackLst>
                          <p173:track id="{76B26F45-24A7-4305-AE10-0F3865D2D80F}" label="enteef 4" lang="" r:embed="rId11"/>
                        </p173:trackLst>
                      </p173:tracksInfo>
                    </p:ext>
                  </p14:extLst>
                </p14:media>
              </p:ext>
            </p:extLst>
          </p:nvPr>
        </p:nvPicPr>
        <p:blipFill>
          <a:blip r:embed="rId10"/>
          <a:stretch>
            <a:fillRect/>
          </a:stretch>
        </p:blipFill>
        <p:spPr>
          <a:xfrm>
            <a:off x="11672256" y="6371111"/>
            <a:ext cx="409903" cy="409903"/>
          </a:xfrm>
          <a:prstGeom prst="rect">
            <a:avLst/>
          </a:prstGeom>
        </p:spPr>
      </p:pic>
    </p:spTree>
    <p:custDataLst>
      <p:tags r:id="rId1"/>
    </p:custDataLst>
    <p:extLst>
      <p:ext uri="{BB962C8B-B14F-4D97-AF65-F5344CB8AC3E}">
        <p14:creationId xmlns:p14="http://schemas.microsoft.com/office/powerpoint/2010/main" val="2059581777"/>
      </p:ext>
    </p:extLst>
  </p:cSld>
  <p:clrMapOvr>
    <a:masterClrMapping/>
  </p:clrMapOvr>
  <mc:AlternateContent xmlns:mc="http://schemas.openxmlformats.org/markup-compatibility/2006" xmlns:p14="http://schemas.microsoft.com/office/powerpoint/2010/main">
    <mc:Choice Requires="p14">
      <p:transition p14:dur="0" advTm="79518"/>
    </mc:Choice>
    <mc:Fallback xmlns="">
      <p:transition advTm="795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572"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800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8000"/>
                            </p:stCondLst>
                            <p:childTnLst>
                              <p:par>
                                <p:cTn id="12" presetID="1" presetClass="entr" presetSubtype="0" fill="hold" grpId="0" nodeType="afterEffect">
                                  <p:stCondLst>
                                    <p:cond delay="10000"/>
                                  </p:stCondLst>
                                  <p:childTnLst>
                                    <p:set>
                                      <p:cBhvr>
                                        <p:cTn id="13" dur="1" fill="hold">
                                          <p:stCondLst>
                                            <p:cond delay="0"/>
                                          </p:stCondLst>
                                        </p:cTn>
                                        <p:tgtEl>
                                          <p:spTgt spid="42"/>
                                        </p:tgtEl>
                                        <p:attrNameLst>
                                          <p:attrName>style.visibility</p:attrName>
                                        </p:attrNameLst>
                                      </p:cBhvr>
                                      <p:to>
                                        <p:strVal val="visible"/>
                                      </p:to>
                                    </p:set>
                                  </p:childTnLst>
                                </p:cTn>
                              </p:par>
                            </p:childTnLst>
                          </p:cTn>
                        </p:par>
                        <p:par>
                          <p:cTn id="14" fill="hold">
                            <p:stCondLst>
                              <p:cond delay="18000"/>
                            </p:stCondLst>
                            <p:childTnLst>
                              <p:par>
                                <p:cTn id="15" presetID="1" presetClass="entr" presetSubtype="0" fill="hold" grpId="0" nodeType="afterEffect">
                                  <p:stCondLst>
                                    <p:cond delay="4000"/>
                                  </p:stCondLst>
                                  <p:childTnLst>
                                    <p:set>
                                      <p:cBhvr>
                                        <p:cTn id="16" dur="1" fill="hold">
                                          <p:stCondLst>
                                            <p:cond delay="0"/>
                                          </p:stCondLst>
                                        </p:cTn>
                                        <p:tgtEl>
                                          <p:spTgt spid="3"/>
                                        </p:tgtEl>
                                        <p:attrNameLst>
                                          <p:attrName>style.visibility</p:attrName>
                                        </p:attrNameLst>
                                      </p:cBhvr>
                                      <p:to>
                                        <p:strVal val="visible"/>
                                      </p:to>
                                    </p:set>
                                  </p:childTnLst>
                                </p:cTn>
                              </p:par>
                            </p:childTnLst>
                          </p:cTn>
                        </p:par>
                        <p:par>
                          <p:cTn id="17" fill="hold">
                            <p:stCondLst>
                              <p:cond delay="22000"/>
                            </p:stCondLst>
                            <p:childTnLst>
                              <p:par>
                                <p:cTn id="18" presetID="1" presetClass="entr" presetSubtype="0" fill="hold" grpId="0" nodeType="afterEffect">
                                  <p:stCondLst>
                                    <p:cond delay="4000"/>
                                  </p:stCondLst>
                                  <p:childTnLst>
                                    <p:set>
                                      <p:cBhvr>
                                        <p:cTn id="19" dur="1" fill="hold">
                                          <p:stCondLst>
                                            <p:cond delay="0"/>
                                          </p:stCondLst>
                                        </p:cTn>
                                        <p:tgtEl>
                                          <p:spTgt spid="8"/>
                                        </p:tgtEl>
                                        <p:attrNameLst>
                                          <p:attrName>style.visibility</p:attrName>
                                        </p:attrNameLst>
                                      </p:cBhvr>
                                      <p:to>
                                        <p:strVal val="visible"/>
                                      </p:to>
                                    </p:set>
                                  </p:childTnLst>
                                </p:cTn>
                              </p:par>
                            </p:childTnLst>
                          </p:cTn>
                        </p:par>
                        <p:par>
                          <p:cTn id="20" fill="hold">
                            <p:stCondLst>
                              <p:cond delay="26000"/>
                            </p:stCondLst>
                            <p:childTnLst>
                              <p:par>
                                <p:cTn id="21" presetID="1" presetClass="entr" presetSubtype="0" fill="hold" grpId="0" nodeType="afterEffect">
                                  <p:stCondLst>
                                    <p:cond delay="3000"/>
                                  </p:stCondLst>
                                  <p:childTnLst>
                                    <p:set>
                                      <p:cBhvr>
                                        <p:cTn id="22" dur="1" fill="hold">
                                          <p:stCondLst>
                                            <p:cond delay="0"/>
                                          </p:stCondLst>
                                        </p:cTn>
                                        <p:tgtEl>
                                          <p:spTgt spid="4"/>
                                        </p:tgtEl>
                                        <p:attrNameLst>
                                          <p:attrName>style.visibility</p:attrName>
                                        </p:attrNameLst>
                                      </p:cBhvr>
                                      <p:to>
                                        <p:strVal val="visible"/>
                                      </p:to>
                                    </p:set>
                                  </p:childTnLst>
                                </p:cTn>
                              </p:par>
                            </p:childTnLst>
                          </p:cTn>
                        </p:par>
                        <p:par>
                          <p:cTn id="23" fill="hold">
                            <p:stCondLst>
                              <p:cond delay="29000"/>
                            </p:stCondLst>
                            <p:childTnLst>
                              <p:par>
                                <p:cTn id="24" presetID="1" presetClass="entr" presetSubtype="0" fill="hold" grpId="0" nodeType="afterEffect">
                                  <p:stCondLst>
                                    <p:cond delay="3000"/>
                                  </p:stCondLst>
                                  <p:childTnLst>
                                    <p:set>
                                      <p:cBhvr>
                                        <p:cTn id="25" dur="1" fill="hold">
                                          <p:stCondLst>
                                            <p:cond delay="0"/>
                                          </p:stCondLst>
                                        </p:cTn>
                                        <p:tgtEl>
                                          <p:spTgt spid="5"/>
                                        </p:tgtEl>
                                        <p:attrNameLst>
                                          <p:attrName>style.visibility</p:attrName>
                                        </p:attrNameLst>
                                      </p:cBhvr>
                                      <p:to>
                                        <p:strVal val="visible"/>
                                      </p:to>
                                    </p:set>
                                  </p:childTnLst>
                                </p:cTn>
                              </p:par>
                            </p:childTnLst>
                          </p:cTn>
                        </p:par>
                        <p:par>
                          <p:cTn id="26" fill="hold">
                            <p:stCondLst>
                              <p:cond delay="32000"/>
                            </p:stCondLst>
                            <p:childTnLst>
                              <p:par>
                                <p:cTn id="27" presetID="1" presetClass="entr" presetSubtype="0" fill="hold" grpId="0" nodeType="afterEffect">
                                  <p:stCondLst>
                                    <p:cond delay="3000"/>
                                  </p:stCondLst>
                                  <p:childTnLst>
                                    <p:set>
                                      <p:cBhvr>
                                        <p:cTn id="28" dur="1" fill="hold">
                                          <p:stCondLst>
                                            <p:cond delay="0"/>
                                          </p:stCondLst>
                                        </p:cTn>
                                        <p:tgtEl>
                                          <p:spTgt spid="7"/>
                                        </p:tgtEl>
                                        <p:attrNameLst>
                                          <p:attrName>style.visibility</p:attrName>
                                        </p:attrNameLst>
                                      </p:cBhvr>
                                      <p:to>
                                        <p:strVal val="visible"/>
                                      </p:to>
                                    </p:set>
                                  </p:childTnLst>
                                </p:cTn>
                              </p:par>
                            </p:childTnLst>
                          </p:cTn>
                        </p:par>
                        <p:par>
                          <p:cTn id="29" fill="hold">
                            <p:stCondLst>
                              <p:cond delay="35000"/>
                            </p:stCondLst>
                            <p:childTnLst>
                              <p:par>
                                <p:cTn id="30" presetID="1" presetClass="entr" presetSubtype="0" fill="hold" grpId="0" nodeType="afterEffect">
                                  <p:stCondLst>
                                    <p:cond delay="3000"/>
                                  </p:stCondLst>
                                  <p:childTnLst>
                                    <p:set>
                                      <p:cBhvr>
                                        <p:cTn id="31" dur="1" fill="hold">
                                          <p:stCondLst>
                                            <p:cond delay="0"/>
                                          </p:stCondLst>
                                        </p:cTn>
                                        <p:tgtEl>
                                          <p:spTgt spid="6"/>
                                        </p:tgtEl>
                                        <p:attrNameLst>
                                          <p:attrName>style.visibility</p:attrName>
                                        </p:attrNameLst>
                                      </p:cBhvr>
                                      <p:to>
                                        <p:strVal val="visible"/>
                                      </p:to>
                                    </p:set>
                                  </p:childTnLst>
                                </p:cTn>
                              </p:par>
                            </p:childTnLst>
                          </p:cTn>
                        </p:par>
                        <p:par>
                          <p:cTn id="32" fill="hold">
                            <p:stCondLst>
                              <p:cond delay="38000"/>
                            </p:stCondLst>
                            <p:childTnLst>
                              <p:par>
                                <p:cTn id="33" presetID="1" presetClass="entr" presetSubtype="0" fill="hold" nodeType="afterEffect">
                                  <p:stCondLst>
                                    <p:cond delay="15000"/>
                                  </p:stCondLst>
                                  <p:childTnLst>
                                    <p:set>
                                      <p:cBhvr>
                                        <p:cTn id="34" dur="1" fill="hold">
                                          <p:stCondLst>
                                            <p:cond delay="0"/>
                                          </p:stCondLst>
                                        </p:cTn>
                                        <p:tgtEl>
                                          <p:spTgt spid="10"/>
                                        </p:tgtEl>
                                        <p:attrNameLst>
                                          <p:attrName>style.visibility</p:attrName>
                                        </p:attrNameLst>
                                      </p:cBhvr>
                                      <p:to>
                                        <p:strVal val="visible"/>
                                      </p:to>
                                    </p:set>
                                  </p:childTnLst>
                                </p:cTn>
                              </p:par>
                            </p:childTnLst>
                          </p:cTn>
                        </p:par>
                        <p:par>
                          <p:cTn id="35" fill="hold">
                            <p:stCondLst>
                              <p:cond delay="53000"/>
                            </p:stCondLst>
                            <p:childTnLst>
                              <p:par>
                                <p:cTn id="36" presetID="1" presetClass="entr" presetSubtype="0" fill="hold" grpId="0"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par>
                          <p:cTn id="38" fill="hold">
                            <p:stCondLst>
                              <p:cond delay="53000"/>
                            </p:stCondLst>
                            <p:childTnLst>
                              <p:par>
                                <p:cTn id="39" presetID="1" presetClass="entr" presetSubtype="0"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par>
                          <p:cTn id="41" fill="hold">
                            <p:stCondLst>
                              <p:cond delay="53000"/>
                            </p:stCondLst>
                            <p:childTnLst>
                              <p:par>
                                <p:cTn id="42" presetID="1" presetClass="entr" presetSubtype="0" fill="hold" grpId="0" nodeType="afterEffect">
                                  <p:stCondLst>
                                    <p:cond delay="0"/>
                                  </p:stCondLst>
                                  <p:childTnLst>
                                    <p:set>
                                      <p:cBhvr>
                                        <p:cTn id="43" dur="1" fill="hold">
                                          <p:stCondLst>
                                            <p:cond delay="0"/>
                                          </p:stCondLst>
                                        </p:cTn>
                                        <p:tgtEl>
                                          <p:spTgt spid="44"/>
                                        </p:tgtEl>
                                        <p:attrNameLst>
                                          <p:attrName>style.visibility</p:attrName>
                                        </p:attrNameLst>
                                      </p:cBhvr>
                                      <p:to>
                                        <p:strVal val="visible"/>
                                      </p:to>
                                    </p:set>
                                  </p:childTnLst>
                                </p:cTn>
                              </p:par>
                            </p:childTnLst>
                          </p:cTn>
                        </p:par>
                        <p:par>
                          <p:cTn id="44" fill="hold">
                            <p:stCondLst>
                              <p:cond delay="53000"/>
                            </p:stCondLst>
                            <p:childTnLst>
                              <p:par>
                                <p:cTn id="45" presetID="1" presetClass="entr" presetSubtype="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15"/>
                </p:tgtEl>
              </p:cMediaNode>
            </p:audio>
            <p:audio>
              <p:cMediaNode vol="80000">
                <p:cTn id="48" fill="hold" display="0">
                  <p:stCondLst>
                    <p:cond delay="indefinite"/>
                  </p:stCondLst>
                  <p:endCondLst>
                    <p:cond evt="onStopAudio" delay="0">
                      <p:tgtEl>
                        <p:sldTgt/>
                      </p:tgtEl>
                    </p:cond>
                  </p:endCondLst>
                </p:cTn>
                <p:tgtEl>
                  <p:spTgt spid="28"/>
                </p:tgtEl>
              </p:cMediaNode>
            </p:audio>
          </p:childTnLst>
        </p:cTn>
      </p:par>
    </p:tnLst>
    <p:bldLst>
      <p:bldP spid="42" grpId="0"/>
      <p:bldP spid="3" grpId="0" animBg="1"/>
      <p:bldP spid="8" grpId="0" animBg="1"/>
      <p:bldP spid="4" grpId="0" animBg="1"/>
      <p:bldP spid="5" grpId="0" animBg="1"/>
      <p:bldP spid="7" grpId="0" animBg="1"/>
      <p:bldP spid="6" grpId="0" animBg="1"/>
      <p:bldP spid="9" grpId="0" animBg="1"/>
      <p:bldP spid="44" grpId="0" animBg="1"/>
    </p:bldLst>
  </p:timing>
  <p:extLst>
    <p:ext uri="{E180D4A7-C9FB-4DFB-919C-405C955672EB}">
      <p14:showEvtLst xmlns:p14="http://schemas.microsoft.com/office/powerpoint/2010/main">
        <p14:playEvt time="1438" objId="28"/>
        <p14:stopEvt time="78044" objId="28"/>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a 7">
            <a:extLst>
              <a:ext uri="{FF2B5EF4-FFF2-40B4-BE49-F238E27FC236}">
                <a16:creationId xmlns:a16="http://schemas.microsoft.com/office/drawing/2014/main" id="{4C571724-355A-81D5-FBB5-A4964273DE4C}"/>
              </a:ext>
              <a:ext uri="{C183D7F6-B498-43B3-948B-1728B52AA6E4}">
                <adec:decorative xmlns:adec="http://schemas.microsoft.com/office/drawing/2017/decorative" val="1"/>
              </a:ext>
            </a:extLst>
          </p:cNvPr>
          <p:cNvGrpSpPr/>
          <p:nvPr/>
        </p:nvGrpSpPr>
        <p:grpSpPr>
          <a:xfrm>
            <a:off x="163305" y="39281"/>
            <a:ext cx="11258867" cy="6265429"/>
            <a:chOff x="273625" y="219380"/>
            <a:chExt cx="11258867" cy="6265429"/>
          </a:xfrm>
        </p:grpSpPr>
        <p:pic>
          <p:nvPicPr>
            <p:cNvPr id="1026" name="Picture 2">
              <a:extLst>
                <a:ext uri="{FF2B5EF4-FFF2-40B4-BE49-F238E27FC236}">
                  <a16:creationId xmlns:a16="http://schemas.microsoft.com/office/drawing/2014/main" id="{448FA63A-4297-444D-EDA8-84769F2C2DE3}"/>
                </a:ext>
              </a:extLst>
            </p:cNvPr>
            <p:cNvPicPr>
              <a:picLocks noChangeAspect="1" noChangeArrowheads="1"/>
            </p:cNvPicPr>
            <p:nvPr/>
          </p:nvPicPr>
          <p:blipFill>
            <a:blip r:embed="rId8">
              <a:alphaModFix amt="27000"/>
              <a:extLst>
                <a:ext uri="{28A0092B-C50C-407E-A947-70E740481C1C}">
                  <a14:useLocalDpi xmlns:a14="http://schemas.microsoft.com/office/drawing/2010/main" val="0"/>
                </a:ext>
              </a:extLst>
            </a:blip>
            <a:srcRect/>
            <a:stretch>
              <a:fillRect/>
            </a:stretch>
          </p:blipFill>
          <p:spPr bwMode="auto">
            <a:xfrm>
              <a:off x="1777181" y="1694373"/>
              <a:ext cx="8637637" cy="4288452"/>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611BCF3E-29F2-6C02-F9EE-FCF0A2C0756F}"/>
                </a:ext>
              </a:extLst>
            </p:cNvPr>
            <p:cNvPicPr>
              <a:picLocks noChangeAspect="1"/>
            </p:cNvPicPr>
            <p:nvPr/>
          </p:nvPicPr>
          <p:blipFill>
            <a:blip r:embed="rId9"/>
            <a:stretch>
              <a:fillRect/>
            </a:stretch>
          </p:blipFill>
          <p:spPr>
            <a:xfrm>
              <a:off x="3267679" y="1009114"/>
              <a:ext cx="954606" cy="602993"/>
            </a:xfrm>
            <a:prstGeom prst="rect">
              <a:avLst/>
            </a:prstGeom>
            <a:ln>
              <a:solidFill>
                <a:schemeClr val="bg1">
                  <a:lumMod val="75000"/>
                </a:schemeClr>
              </a:solidFill>
            </a:ln>
          </p:spPr>
        </p:pic>
        <p:pic>
          <p:nvPicPr>
            <p:cNvPr id="3" name="Obraz 2">
              <a:extLst>
                <a:ext uri="{FF2B5EF4-FFF2-40B4-BE49-F238E27FC236}">
                  <a16:creationId xmlns:a16="http://schemas.microsoft.com/office/drawing/2014/main" id="{720B002D-3888-EE30-E284-BC123AA60B5D}"/>
                </a:ext>
              </a:extLst>
            </p:cNvPr>
            <p:cNvPicPr>
              <a:picLocks noChangeAspect="1"/>
            </p:cNvPicPr>
            <p:nvPr/>
          </p:nvPicPr>
          <p:blipFill>
            <a:blip r:embed="rId10"/>
            <a:stretch>
              <a:fillRect/>
            </a:stretch>
          </p:blipFill>
          <p:spPr>
            <a:xfrm>
              <a:off x="9265211" y="2737646"/>
              <a:ext cx="1086815" cy="662903"/>
            </a:xfrm>
            <a:prstGeom prst="rect">
              <a:avLst/>
            </a:prstGeom>
          </p:spPr>
        </p:pic>
        <p:pic>
          <p:nvPicPr>
            <p:cNvPr id="4" name="Obraz 3">
              <a:extLst>
                <a:ext uri="{FF2B5EF4-FFF2-40B4-BE49-F238E27FC236}">
                  <a16:creationId xmlns:a16="http://schemas.microsoft.com/office/drawing/2014/main" id="{40D94C7D-6554-F253-B6B9-4F762C314EF9}"/>
                </a:ext>
              </a:extLst>
            </p:cNvPr>
            <p:cNvPicPr>
              <a:picLocks noChangeAspect="1"/>
            </p:cNvPicPr>
            <p:nvPr/>
          </p:nvPicPr>
          <p:blipFill>
            <a:blip r:embed="rId11"/>
            <a:stretch>
              <a:fillRect/>
            </a:stretch>
          </p:blipFill>
          <p:spPr>
            <a:xfrm>
              <a:off x="6121822" y="927976"/>
              <a:ext cx="987683" cy="658970"/>
            </a:xfrm>
            <a:prstGeom prst="rect">
              <a:avLst/>
            </a:prstGeom>
          </p:spPr>
        </p:pic>
        <p:pic>
          <p:nvPicPr>
            <p:cNvPr id="5" name="Obraz 4">
              <a:extLst>
                <a:ext uri="{FF2B5EF4-FFF2-40B4-BE49-F238E27FC236}">
                  <a16:creationId xmlns:a16="http://schemas.microsoft.com/office/drawing/2014/main" id="{FCE6EE84-3FB5-B6CA-E763-BEDE9E0A2381}"/>
                </a:ext>
              </a:extLst>
            </p:cNvPr>
            <p:cNvPicPr>
              <a:picLocks noChangeAspect="1"/>
            </p:cNvPicPr>
            <p:nvPr/>
          </p:nvPicPr>
          <p:blipFill>
            <a:blip r:embed="rId12"/>
            <a:stretch>
              <a:fillRect/>
            </a:stretch>
          </p:blipFill>
          <p:spPr>
            <a:xfrm>
              <a:off x="6341021" y="3876274"/>
              <a:ext cx="987683" cy="659772"/>
            </a:xfrm>
            <a:prstGeom prst="rect">
              <a:avLst/>
            </a:prstGeom>
          </p:spPr>
        </p:pic>
        <p:pic>
          <p:nvPicPr>
            <p:cNvPr id="6" name="Obraz 5">
              <a:extLst>
                <a:ext uri="{FF2B5EF4-FFF2-40B4-BE49-F238E27FC236}">
                  <a16:creationId xmlns:a16="http://schemas.microsoft.com/office/drawing/2014/main" id="{D01EB935-35DE-C25E-B9D4-C57993D8F2BD}"/>
                </a:ext>
              </a:extLst>
            </p:cNvPr>
            <p:cNvPicPr>
              <a:picLocks noChangeAspect="1"/>
            </p:cNvPicPr>
            <p:nvPr/>
          </p:nvPicPr>
          <p:blipFill>
            <a:blip r:embed="rId13"/>
            <a:stretch>
              <a:fillRect/>
            </a:stretch>
          </p:blipFill>
          <p:spPr>
            <a:xfrm>
              <a:off x="3840835" y="3843853"/>
              <a:ext cx="993980" cy="663979"/>
            </a:xfrm>
            <a:prstGeom prst="rect">
              <a:avLst/>
            </a:prstGeom>
            <a:ln>
              <a:solidFill>
                <a:schemeClr val="bg1">
                  <a:lumMod val="75000"/>
                </a:schemeClr>
              </a:solidFill>
            </a:ln>
          </p:spPr>
        </p:pic>
        <p:pic>
          <p:nvPicPr>
            <p:cNvPr id="7" name="Obraz 6">
              <a:extLst>
                <a:ext uri="{FF2B5EF4-FFF2-40B4-BE49-F238E27FC236}">
                  <a16:creationId xmlns:a16="http://schemas.microsoft.com/office/drawing/2014/main" id="{30EB8097-D69D-C41A-9975-B51FE332BFDF}"/>
                </a:ext>
              </a:extLst>
            </p:cNvPr>
            <p:cNvPicPr>
              <a:picLocks noChangeAspect="1"/>
            </p:cNvPicPr>
            <p:nvPr/>
          </p:nvPicPr>
          <p:blipFill>
            <a:blip r:embed="rId14"/>
            <a:stretch>
              <a:fillRect/>
            </a:stretch>
          </p:blipFill>
          <p:spPr>
            <a:xfrm>
              <a:off x="1961155" y="2644840"/>
              <a:ext cx="993980" cy="662653"/>
            </a:xfrm>
            <a:prstGeom prst="rect">
              <a:avLst/>
            </a:prstGeom>
          </p:spPr>
        </p:pic>
        <p:cxnSp>
          <p:nvCxnSpPr>
            <p:cNvPr id="9" name="Łącznik prosty ze strzałką 8">
              <a:extLst>
                <a:ext uri="{FF2B5EF4-FFF2-40B4-BE49-F238E27FC236}">
                  <a16:creationId xmlns:a16="http://schemas.microsoft.com/office/drawing/2014/main" id="{98CD572F-1045-EB84-D4F0-345305F78493}"/>
                </a:ext>
              </a:extLst>
            </p:cNvPr>
            <p:cNvCxnSpPr>
              <a:cxnSpLocks/>
            </p:cNvCxnSpPr>
            <p:nvPr/>
          </p:nvCxnSpPr>
          <p:spPr>
            <a:xfrm flipV="1">
              <a:off x="8311896" y="3457452"/>
              <a:ext cx="1389888" cy="6847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Łącznik prosty ze strzałką 10">
              <a:extLst>
                <a:ext uri="{FF2B5EF4-FFF2-40B4-BE49-F238E27FC236}">
                  <a16:creationId xmlns:a16="http://schemas.microsoft.com/office/drawing/2014/main" id="{BB8930C2-010D-97B8-0D17-0AAA34889005}"/>
                </a:ext>
              </a:extLst>
            </p:cNvPr>
            <p:cNvCxnSpPr>
              <a:cxnSpLocks/>
            </p:cNvCxnSpPr>
            <p:nvPr/>
          </p:nvCxnSpPr>
          <p:spPr>
            <a:xfrm>
              <a:off x="5925312" y="2737646"/>
              <a:ext cx="813816" cy="10113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Łącznik prosty ze strzałką 12">
              <a:extLst>
                <a:ext uri="{FF2B5EF4-FFF2-40B4-BE49-F238E27FC236}">
                  <a16:creationId xmlns:a16="http://schemas.microsoft.com/office/drawing/2014/main" id="{38502D55-5095-9C9E-D394-4B80BA7E686C}"/>
                </a:ext>
              </a:extLst>
            </p:cNvPr>
            <p:cNvCxnSpPr>
              <a:cxnSpLocks/>
            </p:cNvCxnSpPr>
            <p:nvPr/>
          </p:nvCxnSpPr>
          <p:spPr>
            <a:xfrm flipV="1">
              <a:off x="6094390" y="1694373"/>
              <a:ext cx="574121" cy="9390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Łącznik prosty ze strzałką 14">
              <a:extLst>
                <a:ext uri="{FF2B5EF4-FFF2-40B4-BE49-F238E27FC236}">
                  <a16:creationId xmlns:a16="http://schemas.microsoft.com/office/drawing/2014/main" id="{DC8BEC7F-35BE-BA48-5729-40C13AC0F6E7}"/>
                </a:ext>
              </a:extLst>
            </p:cNvPr>
            <p:cNvCxnSpPr>
              <a:cxnSpLocks/>
            </p:cNvCxnSpPr>
            <p:nvPr/>
          </p:nvCxnSpPr>
          <p:spPr>
            <a:xfrm flipH="1" flipV="1">
              <a:off x="4337825" y="1601901"/>
              <a:ext cx="1432039" cy="95841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Łącznik prosty ze strzałką 16">
              <a:extLst>
                <a:ext uri="{FF2B5EF4-FFF2-40B4-BE49-F238E27FC236}">
                  <a16:creationId xmlns:a16="http://schemas.microsoft.com/office/drawing/2014/main" id="{94EB722B-08A5-CEF3-AF4A-541190CCCA46}"/>
                </a:ext>
              </a:extLst>
            </p:cNvPr>
            <p:cNvCxnSpPr>
              <a:cxnSpLocks/>
            </p:cNvCxnSpPr>
            <p:nvPr/>
          </p:nvCxnSpPr>
          <p:spPr>
            <a:xfrm flipH="1">
              <a:off x="3114238" y="2889504"/>
              <a:ext cx="2125274" cy="866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Łącznik prosty ze strzałką 18">
              <a:extLst>
                <a:ext uri="{FF2B5EF4-FFF2-40B4-BE49-F238E27FC236}">
                  <a16:creationId xmlns:a16="http://schemas.microsoft.com/office/drawing/2014/main" id="{BB2BC5D1-AFE3-4488-D824-EB8E7F76FDAF}"/>
                </a:ext>
              </a:extLst>
            </p:cNvPr>
            <p:cNvCxnSpPr>
              <a:cxnSpLocks/>
            </p:cNvCxnSpPr>
            <p:nvPr/>
          </p:nvCxnSpPr>
          <p:spPr>
            <a:xfrm flipH="1">
              <a:off x="4864608" y="2816352"/>
              <a:ext cx="905256" cy="11843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4" name="Obraz 23">
              <a:extLst>
                <a:ext uri="{FF2B5EF4-FFF2-40B4-BE49-F238E27FC236}">
                  <a16:creationId xmlns:a16="http://schemas.microsoft.com/office/drawing/2014/main" id="{BAA936E6-4783-093F-498D-8F1D90768BB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018385" y="219380"/>
              <a:ext cx="1453194" cy="672186"/>
            </a:xfrm>
            <a:prstGeom prst="rect">
              <a:avLst/>
            </a:prstGeom>
          </p:spPr>
        </p:pic>
        <p:pic>
          <p:nvPicPr>
            <p:cNvPr id="25" name="Obraz 24">
              <a:extLst>
                <a:ext uri="{FF2B5EF4-FFF2-40B4-BE49-F238E27FC236}">
                  <a16:creationId xmlns:a16="http://schemas.microsoft.com/office/drawing/2014/main" id="{08BAD32D-9B30-F217-BC43-CDA752DD189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2564" y="2408079"/>
              <a:ext cx="1089280" cy="1089280"/>
            </a:xfrm>
            <a:prstGeom prst="rect">
              <a:avLst/>
            </a:prstGeom>
          </p:spPr>
        </p:pic>
        <p:pic>
          <p:nvPicPr>
            <p:cNvPr id="26" name="Obraz 25">
              <a:extLst>
                <a:ext uri="{FF2B5EF4-FFF2-40B4-BE49-F238E27FC236}">
                  <a16:creationId xmlns:a16="http://schemas.microsoft.com/office/drawing/2014/main" id="{09FD8593-EBD9-32A5-E01C-8FE4FFA61AE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325915" y="2519994"/>
              <a:ext cx="1206577" cy="1064768"/>
            </a:xfrm>
            <a:prstGeom prst="rect">
              <a:avLst/>
            </a:prstGeom>
          </p:spPr>
        </p:pic>
        <p:pic>
          <p:nvPicPr>
            <p:cNvPr id="28" name="Obraz 27">
              <a:extLst>
                <a:ext uri="{FF2B5EF4-FFF2-40B4-BE49-F238E27FC236}">
                  <a16:creationId xmlns:a16="http://schemas.microsoft.com/office/drawing/2014/main" id="{AD3A0F6C-EC82-E185-77F6-360C3F498FC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300216" y="4606521"/>
              <a:ext cx="1127952" cy="910231"/>
            </a:xfrm>
            <a:prstGeom prst="rect">
              <a:avLst/>
            </a:prstGeom>
          </p:spPr>
        </p:pic>
        <p:pic>
          <p:nvPicPr>
            <p:cNvPr id="29" name="Obraz 28">
              <a:extLst>
                <a:ext uri="{FF2B5EF4-FFF2-40B4-BE49-F238E27FC236}">
                  <a16:creationId xmlns:a16="http://schemas.microsoft.com/office/drawing/2014/main" id="{EFFB1550-58B5-9379-88C8-DD3CCE8F92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891262" y="403569"/>
              <a:ext cx="1273107" cy="433323"/>
            </a:xfrm>
            <a:prstGeom prst="rect">
              <a:avLst/>
            </a:prstGeom>
          </p:spPr>
        </p:pic>
        <p:pic>
          <p:nvPicPr>
            <p:cNvPr id="30" name="Obraz 29">
              <a:extLst>
                <a:ext uri="{FF2B5EF4-FFF2-40B4-BE49-F238E27FC236}">
                  <a16:creationId xmlns:a16="http://schemas.microsoft.com/office/drawing/2014/main" id="{893D85D3-3D95-B64D-8212-9F11FB5F8A28}"/>
                </a:ext>
              </a:extLst>
            </p:cNvPr>
            <p:cNvPicPr>
              <a:picLocks noChangeAspect="1"/>
            </p:cNvPicPr>
            <p:nvPr/>
          </p:nvPicPr>
          <p:blipFill>
            <a:blip r:embed="rId20"/>
            <a:srcRect b="6548"/>
            <a:stretch>
              <a:fillRect/>
            </a:stretch>
          </p:blipFill>
          <p:spPr>
            <a:xfrm>
              <a:off x="273625" y="5079709"/>
              <a:ext cx="1503556" cy="1405100"/>
            </a:xfrm>
            <a:prstGeom prst="rect">
              <a:avLst/>
            </a:prstGeom>
          </p:spPr>
        </p:pic>
        <p:pic>
          <p:nvPicPr>
            <p:cNvPr id="33" name="Picture 14">
              <a:extLst>
                <a:ext uri="{FF2B5EF4-FFF2-40B4-BE49-F238E27FC236}">
                  <a16:creationId xmlns:a16="http://schemas.microsoft.com/office/drawing/2014/main" id="{0158ACB5-7FA7-5CB2-B2B6-60014D4D7707}"/>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892058" y="4568420"/>
              <a:ext cx="824693" cy="1044731"/>
            </a:xfrm>
            <a:prstGeom prst="rect">
              <a:avLst/>
            </a:prstGeom>
          </p:spPr>
        </p:pic>
      </p:grpSp>
      <p:pic>
        <p:nvPicPr>
          <p:cNvPr id="10" name="slajd 5">
            <a:hlinkClick r:id="" action="ppaction://media"/>
            <a:extLst>
              <a:ext uri="{FF2B5EF4-FFF2-40B4-BE49-F238E27FC236}">
                <a16:creationId xmlns:a16="http://schemas.microsoft.com/office/drawing/2014/main" id="{CA9A41A7-CA30-5E00-6F41-ED321AD67C9D}"/>
              </a:ext>
              <a:ext uri="{C183D7F6-B498-43B3-948B-1728B52AA6E4}">
                <adec:decorative xmlns:adec="http://schemas.microsoft.com/office/drawing/2017/decorative" val="1"/>
              </a:ext>
            </a:extLst>
          </p:cNvPr>
          <p:cNvPicPr>
            <a:picLocks noChangeAspect="1"/>
          </p:cNvPicPr>
          <p:nvPr>
            <a:audioFile r:link="rId3"/>
            <p:extLst>
              <p:ext uri="{DAA4B4D4-6D71-4841-9C94-3DE7FCFB9230}">
                <p14:media xmlns:p14="http://schemas.microsoft.com/office/powerpoint/2010/main" r:embed="rId2"/>
              </p:ext>
            </p:extLst>
          </p:nvPr>
        </p:nvPicPr>
        <p:blipFill>
          <a:blip r:embed="rId22">
            <a:alphaModFix amt="6000"/>
          </a:blip>
          <a:stretch>
            <a:fillRect/>
          </a:stretch>
        </p:blipFill>
        <p:spPr>
          <a:xfrm>
            <a:off x="11799608" y="6040984"/>
            <a:ext cx="263726" cy="263726"/>
          </a:xfrm>
          <a:prstGeom prst="rect">
            <a:avLst/>
          </a:prstGeom>
          <a:solidFill>
            <a:schemeClr val="bg1"/>
          </a:solidFill>
        </p:spPr>
      </p:pic>
      <p:pic>
        <p:nvPicPr>
          <p:cNvPr id="12" name="enteef 5">
            <a:hlinkClick r:id="" action="ppaction://media"/>
            <a:extLst>
              <a:ext uri="{FF2B5EF4-FFF2-40B4-BE49-F238E27FC236}">
                <a16:creationId xmlns:a16="http://schemas.microsoft.com/office/drawing/2014/main" id="{0FEF1029-891C-F789-BAC8-E485EC34DDEE}"/>
              </a:ext>
              <a:ext uri="{C183D7F6-B498-43B3-948B-1728B52AA6E4}">
                <adec:decorative xmlns:adec="http://schemas.microsoft.com/office/drawing/2017/decorative" val="1"/>
              </a:ext>
            </a:extLst>
          </p:cNvPr>
          <p:cNvPicPr>
            <a:picLocks noChangeAspect="1"/>
          </p:cNvPicPr>
          <p:nvPr>
            <a:audioFile r:link="rId5"/>
            <p:extLst>
              <p:ext uri="{DAA4B4D4-6D71-4841-9C94-3DE7FCFB9230}">
                <p14:media xmlns:p14="http://schemas.microsoft.com/office/powerpoint/2010/main" r:embed="rId4">
                  <p14:extLst>
                    <p:ext uri="{3AFAAA56-56D3-431D-BCD4-E75A35582382}">
                      <p173:tracksInfo xmlns:p173="http://schemas.microsoft.com/office/powerpoint/2017/3/main" displayLoc="slide">
                        <p173:trackLst>
                          <p173:track id="{A80C252D-060C-4559-AECC-EF0AAB8C2CF0}" label="enteef 5" lang="" r:embed="rId23"/>
                        </p173:trackLst>
                      </p173:tracksInfo>
                    </p:ext>
                  </p14:extLst>
                </p14:media>
              </p:ext>
            </p:extLst>
          </p:nvPr>
        </p:nvPicPr>
        <p:blipFill>
          <a:blip r:embed="rId22"/>
          <a:stretch>
            <a:fillRect/>
          </a:stretch>
        </p:blipFill>
        <p:spPr>
          <a:xfrm>
            <a:off x="11647208" y="6421213"/>
            <a:ext cx="304800" cy="304800"/>
          </a:xfrm>
          <a:prstGeom prst="rect">
            <a:avLst/>
          </a:prstGeom>
        </p:spPr>
      </p:pic>
      <p:sp>
        <p:nvSpPr>
          <p:cNvPr id="22" name="Title 21">
            <a:extLst>
              <a:ext uri="{FF2B5EF4-FFF2-40B4-BE49-F238E27FC236}">
                <a16:creationId xmlns:a16="http://schemas.microsoft.com/office/drawing/2014/main" id="{FD172D44-5A92-DC7A-D454-EB2AA0ED1AB7}"/>
              </a:ext>
            </a:extLst>
          </p:cNvPr>
          <p:cNvSpPr>
            <a:spLocks noGrp="1"/>
          </p:cNvSpPr>
          <p:nvPr>
            <p:ph type="title" idx="4294967295"/>
          </p:nvPr>
        </p:nvSpPr>
        <p:spPr>
          <a:xfrm>
            <a:off x="1097280" y="-1450757"/>
            <a:ext cx="10058400" cy="1450757"/>
          </a:xfrm>
        </p:spPr>
        <p:txBody>
          <a:bodyPr vert="horz" lIns="91440" tIns="45720" rIns="91440" bIns="45720" rtlCol="0" anchor="b">
            <a:normAutofit/>
          </a:bodyPr>
          <a:lstStyle/>
          <a:p>
            <a:r>
              <a:rPr lang="pl-PL" dirty="0"/>
              <a:t>ENTEEF global partners</a:t>
            </a:r>
            <a:endParaRPr lang="en-GB" dirty="0"/>
          </a:p>
        </p:txBody>
      </p:sp>
      <p:pic>
        <p:nvPicPr>
          <p:cNvPr id="20" name="Picture 19" descr="Logo design featuring a laptop with a world map on its screen beside bold blue text &quot;ENTEEF&quot; and a tagline &quot;Fostering Entrepreneurship through Freelancing&quot; underneath. The design uses blue and grey colours to convey a professional and global focus on promoting entrepreneurship via freelancing.">
            <a:extLst>
              <a:ext uri="{FF2B5EF4-FFF2-40B4-BE49-F238E27FC236}">
                <a16:creationId xmlns:a16="http://schemas.microsoft.com/office/drawing/2014/main" id="{559B9D89-F4E2-B9B0-BEC7-7BC40DDDE7B7}"/>
              </a:ext>
            </a:extLst>
          </p:cNvPr>
          <p:cNvPicPr>
            <a:picLocks noChangeAspect="1"/>
          </p:cNvPicPr>
          <p:nvPr/>
        </p:nvPicPr>
        <p:blipFill>
          <a:blip r:embed="rId24">
            <a:extLst>
              <a:ext uri="{28A0092B-C50C-407E-A947-70E740481C1C}">
                <a14:useLocalDpi xmlns:a14="http://schemas.microsoft.com/office/drawing/2010/main" val="0"/>
              </a:ext>
            </a:extLst>
          </a:blip>
          <a:srcRect t="43175"/>
          <a:stretch>
            <a:fillRect/>
          </a:stretch>
        </p:blipFill>
        <p:spPr>
          <a:xfrm>
            <a:off x="9224371" y="58540"/>
            <a:ext cx="2864630" cy="881523"/>
          </a:xfrm>
          <a:prstGeom prst="rect">
            <a:avLst/>
          </a:prstGeom>
        </p:spPr>
      </p:pic>
    </p:spTree>
    <p:custDataLst>
      <p:tags r:id="rId1"/>
    </p:custDataLst>
    <p:extLst>
      <p:ext uri="{BB962C8B-B14F-4D97-AF65-F5344CB8AC3E}">
        <p14:creationId xmlns:p14="http://schemas.microsoft.com/office/powerpoint/2010/main" val="2614875130"/>
      </p:ext>
    </p:extLst>
  </p:cSld>
  <p:clrMapOvr>
    <a:masterClrMapping/>
  </p:clrMapOvr>
  <mc:AlternateContent xmlns:mc="http://schemas.openxmlformats.org/markup-compatibility/2006" xmlns:p14="http://schemas.microsoft.com/office/powerpoint/2010/main">
    <mc:Choice Requires="p14">
      <p:transition p14:dur="0" advTm="31751"/>
    </mc:Choice>
    <mc:Fallback xmlns="">
      <p:transition advTm="3175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8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audio>
              <p:cMediaNode vol="80000">
                <p:cTn id="8" fill="hold" display="0">
                  <p:stCondLst>
                    <p:cond delay="indefinite"/>
                  </p:stCondLst>
                  <p:endCondLst>
                    <p:cond evt="onStopAudio" delay="0">
                      <p:tgtEl>
                        <p:sldTgt/>
                      </p:tgtEl>
                    </p:cond>
                  </p:endCondLst>
                </p:cTn>
                <p:tgtEl>
                  <p:spTgt spid="12"/>
                </p:tgtEl>
              </p:cMediaNode>
            </p:audio>
          </p:childTnLst>
        </p:cTn>
      </p:par>
    </p:tnLst>
  </p:timing>
  <p:extLst>
    <p:ext uri="{E180D4A7-C9FB-4DFB-919C-405C955672EB}">
      <p14:showEvtLst xmlns:p14="http://schemas.microsoft.com/office/powerpoint/2010/main">
        <p14:playEvt time="1643" objId="12"/>
        <p14:stopEvt time="29889" objId="12"/>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2.2"/>
</p:tagLst>
</file>

<file path=ppt/tags/tag2.xml><?xml version="1.0" encoding="utf-8"?>
<p:tagLst xmlns:a="http://schemas.openxmlformats.org/drawingml/2006/main" xmlns:r="http://schemas.openxmlformats.org/officeDocument/2006/relationships" xmlns:p="http://schemas.openxmlformats.org/presentationml/2006/main">
  <p:tag name="TIMING" val="|1.6"/>
</p:tagLst>
</file>

<file path=ppt/tags/tag3.xml><?xml version="1.0" encoding="utf-8"?>
<p:tagLst xmlns:a="http://schemas.openxmlformats.org/drawingml/2006/main" xmlns:r="http://schemas.openxmlformats.org/officeDocument/2006/relationships" xmlns:p="http://schemas.openxmlformats.org/presentationml/2006/main">
  <p:tag name="TIMING" val="|1.6|10.2|2.5|3.7|2.7|2.1|2.3|3.8"/>
</p:tagLst>
</file>

<file path=ppt/tags/tag4.xml><?xml version="1.0" encoding="utf-8"?>
<p:tagLst xmlns:a="http://schemas.openxmlformats.org/drawingml/2006/main" xmlns:r="http://schemas.openxmlformats.org/officeDocument/2006/relationships" xmlns:p="http://schemas.openxmlformats.org/presentationml/2006/main">
  <p:tag name="TIMING" val="|1.4|1.3|7.2|3.6|4.3|7.3|3.2|2.9|2.8|3.3|3.3|13.4"/>
</p:tagLst>
</file>

<file path=ppt/tags/tag5.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C91462936AE4DA2064A778E339CE1" ma:contentTypeVersion="16" ma:contentTypeDescription="Create a new document." ma:contentTypeScope="" ma:versionID="3583f3517dab0fcec03b734300cf7591">
  <xsd:schema xmlns:xsd="http://www.w3.org/2001/XMLSchema" xmlns:xs="http://www.w3.org/2001/XMLSchema" xmlns:p="http://schemas.microsoft.com/office/2006/metadata/properties" xmlns:ns2="6afed65f-1945-4195-9feb-b133dd570357" xmlns:ns3="4b45ab77-ab8a-4046-97bf-13afc9fdd278" targetNamespace="http://schemas.microsoft.com/office/2006/metadata/properties" ma:root="true" ma:fieldsID="8fd120dc66f7dec56bccf9b7afa6e114" ns2:_="" ns3:_="">
    <xsd:import namespace="6afed65f-1945-4195-9feb-b133dd570357"/>
    <xsd:import namespace="4b45ab77-ab8a-4046-97bf-13afc9fdd27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fed65f-1945-4195-9feb-b133dd5703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ee98e04-a998-4bfa-bda4-eea0ef1d7ba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Status" ma:index="23" nillable="true" ma:displayName="Status" ma:format="Dropdown" ma:internalName="Status">
      <xsd:simpleType>
        <xsd:restriction base="dms:Choice">
          <xsd:enumeration value="Submitted"/>
          <xsd:enumeration value="Reviewed"/>
          <xsd:enumeration value="Published"/>
        </xsd:restriction>
      </xsd:simpleType>
    </xsd:element>
  </xsd:schema>
  <xsd:schema xmlns:xsd="http://www.w3.org/2001/XMLSchema" xmlns:xs="http://www.w3.org/2001/XMLSchema" xmlns:dms="http://schemas.microsoft.com/office/2006/documentManagement/types" xmlns:pc="http://schemas.microsoft.com/office/infopath/2007/PartnerControls" targetNamespace="4b45ab77-ab8a-4046-97bf-13afc9fdd27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f05c0bb5-b040-44de-a94c-a496bb8a0f5d}" ma:internalName="TaxCatchAll" ma:showField="CatchAllData" ma:web="4b45ab77-ab8a-4046-97bf-13afc9fdd2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afed65f-1945-4195-9feb-b133dd570357">
      <Terms xmlns="http://schemas.microsoft.com/office/infopath/2007/PartnerControls"/>
    </lcf76f155ced4ddcb4097134ff3c332f>
    <TaxCatchAll xmlns="4b45ab77-ab8a-4046-97bf-13afc9fdd278" xsi:nil="true"/>
    <Status xmlns="6afed65f-1945-4195-9feb-b133dd570357" xsi:nil="true"/>
  </documentManagement>
</p:properties>
</file>

<file path=customXml/itemProps1.xml><?xml version="1.0" encoding="utf-8"?>
<ds:datastoreItem xmlns:ds="http://schemas.openxmlformats.org/officeDocument/2006/customXml" ds:itemID="{3307E673-AD03-4B04-A204-75872BF5EE44}"/>
</file>

<file path=customXml/itemProps2.xml><?xml version="1.0" encoding="utf-8"?>
<ds:datastoreItem xmlns:ds="http://schemas.openxmlformats.org/officeDocument/2006/customXml" ds:itemID="{E53CF2B0-A45C-4737-BDF2-79989B90B52A}">
  <ds:schemaRefs>
    <ds:schemaRef ds:uri="http://schemas.microsoft.com/sharepoint/v3/contenttype/forms"/>
  </ds:schemaRefs>
</ds:datastoreItem>
</file>

<file path=customXml/itemProps3.xml><?xml version="1.0" encoding="utf-8"?>
<ds:datastoreItem xmlns:ds="http://schemas.openxmlformats.org/officeDocument/2006/customXml" ds:itemID="{8E476360-6B8D-4BCD-82DC-F1D6577EBD94}">
  <ds:schemaRefs>
    <ds:schemaRef ds:uri="http://schemas.microsoft.com/office/2006/metadata/properties"/>
    <ds:schemaRef ds:uri="http://purl.org/dc/terms/"/>
    <ds:schemaRef ds:uri="4b45ab77-ab8a-4046-97bf-13afc9fdd278"/>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6afed65f-1945-4195-9feb-b133dd57035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4455</TotalTime>
  <Words>546</Words>
  <Application>Microsoft Office PowerPoint</Application>
  <PresentationFormat>Widescreen</PresentationFormat>
  <Paragraphs>50</Paragraphs>
  <Slides>5</Slides>
  <Notes>5</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Calibri</vt:lpstr>
      <vt:lpstr>Retrospect</vt:lpstr>
      <vt:lpstr>Freelancing  as a Way of Life and Work</vt:lpstr>
      <vt:lpstr>Rapid development of the freelancing market</vt:lpstr>
      <vt:lpstr>Advantages of freelancing</vt:lpstr>
      <vt:lpstr>Competency Assessment Tool</vt:lpstr>
      <vt:lpstr>ENTEEF global partners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ENTEEF MOOCs</dc:title>
  <dc:creator>Dariusz Dymek</dc:creator>
  <cp:lastModifiedBy>Grażyna Paliwoda-Pękosz</cp:lastModifiedBy>
  <cp:revision>39</cp:revision>
  <dcterms:created xsi:type="dcterms:W3CDTF">2026-05-10T18:39:16Z</dcterms:created>
  <dcterms:modified xsi:type="dcterms:W3CDTF">2026-08-03T05:27:42Z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0x010100031C91462936AE4DA2064A778E339CE1</vt:lpwstr>
  </property>
  <property fmtid="{D5CDD505-2E9C-101B-9397-08002B2CF9AE}" pid="3" name="MediaServiceImageTags">
    <vt:lpwstr/>
  </property>
</Properties>
</file>